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99"/>
  </p:notesMasterIdLst>
  <p:sldIdLst>
    <p:sldId id="257" r:id="rId5"/>
    <p:sldId id="271" r:id="rId6"/>
    <p:sldId id="258" r:id="rId7"/>
    <p:sldId id="272" r:id="rId8"/>
    <p:sldId id="273" r:id="rId9"/>
    <p:sldId id="363" r:id="rId10"/>
    <p:sldId id="275" r:id="rId11"/>
    <p:sldId id="276" r:id="rId12"/>
    <p:sldId id="277" r:id="rId13"/>
    <p:sldId id="292" r:id="rId14"/>
    <p:sldId id="316" r:id="rId15"/>
    <p:sldId id="364" r:id="rId16"/>
    <p:sldId id="365" r:id="rId17"/>
    <p:sldId id="366" r:id="rId18"/>
    <p:sldId id="379" r:id="rId19"/>
    <p:sldId id="356" r:id="rId20"/>
    <p:sldId id="368" r:id="rId21"/>
    <p:sldId id="371" r:id="rId22"/>
    <p:sldId id="407" r:id="rId23"/>
    <p:sldId id="369" r:id="rId24"/>
    <p:sldId id="370" r:id="rId25"/>
    <p:sldId id="357" r:id="rId26"/>
    <p:sldId id="408" r:id="rId27"/>
    <p:sldId id="279" r:id="rId28"/>
    <p:sldId id="280" r:id="rId29"/>
    <p:sldId id="278" r:id="rId30"/>
    <p:sldId id="380" r:id="rId31"/>
    <p:sldId id="402" r:id="rId32"/>
    <p:sldId id="403" r:id="rId33"/>
    <p:sldId id="404" r:id="rId34"/>
    <p:sldId id="405" r:id="rId35"/>
    <p:sldId id="409" r:id="rId36"/>
    <p:sldId id="397" r:id="rId37"/>
    <p:sldId id="256" r:id="rId38"/>
    <p:sldId id="398" r:id="rId39"/>
    <p:sldId id="399" r:id="rId40"/>
    <p:sldId id="400" r:id="rId41"/>
    <p:sldId id="401" r:id="rId42"/>
    <p:sldId id="413" r:id="rId43"/>
    <p:sldId id="414" r:id="rId44"/>
    <p:sldId id="410" r:id="rId45"/>
    <p:sldId id="281" r:id="rId46"/>
    <p:sldId id="282" r:id="rId47"/>
    <p:sldId id="283" r:id="rId48"/>
    <p:sldId id="381" r:id="rId49"/>
    <p:sldId id="415" r:id="rId50"/>
    <p:sldId id="411" r:id="rId51"/>
    <p:sldId id="373" r:id="rId52"/>
    <p:sldId id="374" r:id="rId53"/>
    <p:sldId id="375" r:id="rId54"/>
    <p:sldId id="376" r:id="rId55"/>
    <p:sldId id="377" r:id="rId56"/>
    <p:sldId id="378" r:id="rId57"/>
    <p:sldId id="390" r:id="rId58"/>
    <p:sldId id="412" r:id="rId59"/>
    <p:sldId id="382" r:id="rId60"/>
    <p:sldId id="383" r:id="rId61"/>
    <p:sldId id="393" r:id="rId62"/>
    <p:sldId id="384" r:id="rId63"/>
    <p:sldId id="385" r:id="rId64"/>
    <p:sldId id="386" r:id="rId65"/>
    <p:sldId id="387" r:id="rId66"/>
    <p:sldId id="388" r:id="rId67"/>
    <p:sldId id="389" r:id="rId68"/>
    <p:sldId id="391" r:id="rId69"/>
    <p:sldId id="287" r:id="rId70"/>
    <p:sldId id="355" r:id="rId71"/>
    <p:sldId id="354" r:id="rId72"/>
    <p:sldId id="392" r:id="rId73"/>
    <p:sldId id="367" r:id="rId74"/>
    <p:sldId id="351" r:id="rId75"/>
    <p:sldId id="352" r:id="rId76"/>
    <p:sldId id="353" r:id="rId77"/>
    <p:sldId id="318" r:id="rId78"/>
    <p:sldId id="319" r:id="rId79"/>
    <p:sldId id="309" r:id="rId80"/>
    <p:sldId id="310" r:id="rId81"/>
    <p:sldId id="320" r:id="rId82"/>
    <p:sldId id="321" r:id="rId83"/>
    <p:sldId id="322" r:id="rId84"/>
    <p:sldId id="323" r:id="rId85"/>
    <p:sldId id="324" r:id="rId86"/>
    <p:sldId id="325" r:id="rId87"/>
    <p:sldId id="326" r:id="rId88"/>
    <p:sldId id="327" r:id="rId89"/>
    <p:sldId id="328" r:id="rId90"/>
    <p:sldId id="329" r:id="rId91"/>
    <p:sldId id="330" r:id="rId92"/>
    <p:sldId id="331" r:id="rId93"/>
    <p:sldId id="332" r:id="rId94"/>
    <p:sldId id="333" r:id="rId95"/>
    <p:sldId id="348" r:id="rId96"/>
    <p:sldId id="349" r:id="rId97"/>
    <p:sldId id="350" r:id="rId98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57" autoAdjust="0"/>
  </p:normalViewPr>
  <p:slideViewPr>
    <p:cSldViewPr snapToGrid="0">
      <p:cViewPr>
        <p:scale>
          <a:sx n="75" d="100"/>
          <a:sy n="75" d="100"/>
        </p:scale>
        <p:origin x="-372" y="-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theme" Target="theme/theme1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103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slide" Target="slides/slide90.xml"/><Relationship Id="rId99" Type="http://schemas.openxmlformats.org/officeDocument/2006/relationships/notesMaster" Target="notesMasters/notesMaster1.xml"/><Relationship Id="rId10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3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C9709C-A596-4133-8769-79B5F2C0FC58}" type="datetimeFigureOut">
              <a:rPr lang="it-IT" smtClean="0"/>
              <a:t>15/02/2022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14AEFB-635A-460F-A3A4-C1FE1E43862B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450097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A89985-3EB4-4DD4-A1FC-4A5D9E470F3C}" type="slidenum">
              <a:rPr lang="it-IT" smtClean="0"/>
              <a:t>34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102662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Un classico esempio di macchina a state è il</a:t>
            </a:r>
            <a:r>
              <a:rPr lang="it-IT" baseline="0" dirty="0"/>
              <a:t> TAP Controller del JTAG  in cui lo stato viene determinato unicamente dal segnale TMS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184D7-C7FD-4A11-9AF7-C5923AC92CA0}" type="slidenum">
              <a:rPr lang="en-GB" smtClean="0"/>
              <a:t>60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18627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Esempi</a:t>
            </a:r>
            <a:r>
              <a:rPr lang="it-IT" baseline="0" dirty="0"/>
              <a:t> un po’ più complessi possono essere per esempio un ottimo I2C controller.</a:t>
            </a:r>
            <a:br>
              <a:rPr lang="it-IT" baseline="0" dirty="0"/>
            </a:br>
            <a:r>
              <a:rPr lang="it-IT" baseline="0" dirty="0"/>
              <a:t>Potremmo stare qui ore a trovare moltissimi esempi di applicazioni di FSM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184D7-C7FD-4A11-9AF7-C5923AC92CA0}" type="slidenum">
              <a:rPr lang="en-GB" smtClean="0"/>
              <a:t>61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01037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Vediamo un po’ la teoria e cerchiamo di formalizzare</a:t>
            </a:r>
            <a:r>
              <a:rPr lang="it-IT" baseline="0" dirty="0"/>
              <a:t> qualche concetto.</a:t>
            </a:r>
            <a:br>
              <a:rPr lang="it-IT" baseline="0" dirty="0"/>
            </a:br>
            <a:endParaRPr lang="it-IT" baseline="0" dirty="0"/>
          </a:p>
          <a:p>
            <a:r>
              <a:rPr lang="it-IT" dirty="0"/>
              <a:t>In questa slide potete vedere un</a:t>
            </a:r>
            <a:r>
              <a:rPr lang="it-IT" baseline="0" dirty="0"/>
              <a:t> diagramma di una tipica macchina FSM con codifica di tipo MOORE .</a:t>
            </a:r>
          </a:p>
          <a:p>
            <a:endParaRPr lang="it-IT" baseline="0" dirty="0"/>
          </a:p>
          <a:p>
            <a:pPr marL="228600" indent="-228600">
              <a:buAutoNum type="arabicParenR"/>
            </a:pPr>
            <a:r>
              <a:rPr lang="it-IT" baseline="0" dirty="0"/>
              <a:t>3 Blocchi principali di cui uno sequenziale e 2 combinatori</a:t>
            </a:r>
          </a:p>
          <a:p>
            <a:pPr marL="228600" indent="-228600">
              <a:buAutoNum type="arabicParenR"/>
            </a:pPr>
            <a:r>
              <a:rPr lang="it-IT" baseline="0" dirty="0"/>
              <a:t>NEXT STATE DECODER è un blocco combinatorio che usa gli input e il </a:t>
            </a:r>
            <a:r>
              <a:rPr lang="it-IT" baseline="0" dirty="0" err="1"/>
              <a:t>present</a:t>
            </a:r>
            <a:r>
              <a:rPr lang="it-IT" baseline="0" dirty="0"/>
              <a:t> state della FSM per decidere quale sarà il prossimo state e con queste informazioni va poi a stimolare il blocco successivo</a:t>
            </a:r>
          </a:p>
          <a:p>
            <a:pPr marL="228600" indent="-228600">
              <a:buAutoNum type="arabicParenR"/>
            </a:pPr>
            <a:r>
              <a:rPr lang="it-IT" baseline="0" dirty="0" err="1"/>
              <a:t>Iln</a:t>
            </a:r>
            <a:r>
              <a:rPr lang="it-IT" baseline="0" dirty="0"/>
              <a:t> </a:t>
            </a:r>
            <a:r>
              <a:rPr lang="it-IT" baseline="0" dirty="0" err="1"/>
              <a:t>nextstate</a:t>
            </a:r>
            <a:r>
              <a:rPr lang="it-IT" baseline="0" dirty="0"/>
              <a:t> diventa il </a:t>
            </a:r>
            <a:r>
              <a:rPr lang="it-IT" baseline="0" dirty="0" err="1"/>
              <a:t>present</a:t>
            </a:r>
            <a:r>
              <a:rPr lang="it-IT" baseline="0" dirty="0"/>
              <a:t> state non appena il clock va ad impulsare gli state </a:t>
            </a:r>
            <a:r>
              <a:rPr lang="it-IT" baseline="0" dirty="0" err="1"/>
              <a:t>registers</a:t>
            </a:r>
            <a:endParaRPr lang="it-IT" baseline="0" dirty="0"/>
          </a:p>
          <a:p>
            <a:pPr marL="228600" indent="-228600">
              <a:buAutoNum type="arabicParenR"/>
            </a:pPr>
            <a:r>
              <a:rPr lang="it-IT" baseline="0" dirty="0"/>
              <a:t>Il </a:t>
            </a:r>
            <a:r>
              <a:rPr lang="it-IT" baseline="0" dirty="0" err="1"/>
              <a:t>present</a:t>
            </a:r>
            <a:r>
              <a:rPr lang="it-IT" baseline="0" dirty="0"/>
              <a:t> state poi va a pilotare sia il </a:t>
            </a:r>
            <a:r>
              <a:rPr lang="it-IT" baseline="0" dirty="0" err="1"/>
              <a:t>next</a:t>
            </a:r>
            <a:r>
              <a:rPr lang="it-IT" baseline="0" dirty="0"/>
              <a:t> state decoder che l’output decoder per la generazione e del </a:t>
            </a:r>
            <a:r>
              <a:rPr lang="it-IT" baseline="0" dirty="0" err="1"/>
              <a:t>nextstate</a:t>
            </a:r>
            <a:r>
              <a:rPr lang="it-IT" baseline="0" dirty="0"/>
              <a:t> che degli output</a:t>
            </a:r>
          </a:p>
          <a:p>
            <a:pPr marL="228600" indent="-228600">
              <a:buAutoNum type="arabicParenR"/>
            </a:pPr>
            <a:endParaRPr lang="it-IT" baseline="0" dirty="0"/>
          </a:p>
          <a:p>
            <a:pPr marL="228600" indent="-228600">
              <a:buAutoNum type="arabicParenR"/>
            </a:pPr>
            <a:endParaRPr lang="it-IT" baseline="0" dirty="0"/>
          </a:p>
          <a:p>
            <a:pPr marL="228600" indent="-228600">
              <a:buAutoNum type="arabicParenR"/>
            </a:pPr>
            <a:endParaRPr lang="it-IT" baseline="0" dirty="0"/>
          </a:p>
          <a:p>
            <a:pPr marL="228600" indent="-228600">
              <a:buAutoNum type="arabicParenR"/>
            </a:pPr>
            <a:r>
              <a:rPr lang="it-IT" baseline="0" dirty="0"/>
              <a:t>QUELLO CHE VEDETE, come è scritto è una macchina di tipo MOORE perché le uscite dipendono unicamente dal PS e non dagli input in ingresso. Manca la freccia</a:t>
            </a:r>
          </a:p>
          <a:p>
            <a:pPr marL="228600" indent="-228600">
              <a:buAutoNum type="arabicParenR"/>
            </a:pPr>
            <a:endParaRPr lang="it-IT" dirty="0"/>
          </a:p>
          <a:p>
            <a:pPr marL="228600" indent="-228600">
              <a:buAutoNum type="arabicParenR"/>
            </a:pPr>
            <a:endParaRPr lang="it-IT" dirty="0"/>
          </a:p>
          <a:p>
            <a:pPr marL="228600" indent="-228600">
              <a:buAutoNum type="arabicParenR"/>
            </a:pPr>
            <a:r>
              <a:rPr lang="it-IT" dirty="0"/>
              <a:t>VEDIAMO ora qualche esempio</a:t>
            </a:r>
          </a:p>
          <a:p>
            <a:pPr marL="228600" indent="-228600">
              <a:buAutoNum type="arabicParenR"/>
            </a:pP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184D7-C7FD-4A11-9AF7-C5923AC92CA0}" type="slidenum">
              <a:rPr lang="en-GB" smtClean="0"/>
              <a:t>62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53345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479425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Nel mondo</a:t>
            </a:r>
            <a:r>
              <a:rPr lang="it-IT" baseline="0" dirty="0"/>
              <a:t> </a:t>
            </a:r>
            <a:r>
              <a:rPr lang="it-IT" baseline="0" dirty="0" err="1"/>
              <a:t>Xilinx</a:t>
            </a:r>
            <a:r>
              <a:rPr lang="it-IT" baseline="0" dirty="0"/>
              <a:t> tutte le volte che volete implementare una FSM c’è la possibilità di scegliere un </a:t>
            </a:r>
            <a:r>
              <a:rPr lang="it-IT" baseline="0" dirty="0" err="1"/>
              <a:t>template</a:t>
            </a:r>
            <a:r>
              <a:rPr lang="it-IT" baseline="0" dirty="0"/>
              <a:t> o di tipo </a:t>
            </a:r>
            <a:r>
              <a:rPr lang="it-IT" baseline="0" dirty="0" err="1"/>
              <a:t>moore</a:t>
            </a:r>
            <a:r>
              <a:rPr lang="it-IT" baseline="0" dirty="0"/>
              <a:t> o di tipo </a:t>
            </a:r>
            <a:r>
              <a:rPr lang="it-IT" baseline="0" dirty="0" err="1"/>
              <a:t>mealy</a:t>
            </a:r>
            <a:r>
              <a:rPr lang="it-IT" baseline="0" dirty="0"/>
              <a:t>. </a:t>
            </a:r>
          </a:p>
          <a:p>
            <a:r>
              <a:rPr lang="it-IT" baseline="0" dirty="0"/>
              <a:t>Lo troverete diviso nei tre processi classici mostrati nella slide precedente.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A89985-3EB4-4DD4-A1FC-4A5D9E470F3C}" type="slidenum">
              <a:rPr lang="it-IT" smtClean="0"/>
              <a:t>63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276104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479425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Nel mondo</a:t>
            </a:r>
            <a:r>
              <a:rPr lang="it-IT" baseline="0" dirty="0"/>
              <a:t> </a:t>
            </a:r>
            <a:r>
              <a:rPr lang="it-IT" baseline="0" dirty="0" err="1"/>
              <a:t>Xilinx</a:t>
            </a:r>
            <a:r>
              <a:rPr lang="it-IT" baseline="0" dirty="0"/>
              <a:t> tutte le volte che volete implementare una FSM c’è la possibilità di scegliere un </a:t>
            </a:r>
            <a:r>
              <a:rPr lang="it-IT" baseline="0" dirty="0" err="1"/>
              <a:t>template</a:t>
            </a:r>
            <a:r>
              <a:rPr lang="it-IT" baseline="0" dirty="0"/>
              <a:t> o di tipo </a:t>
            </a:r>
            <a:r>
              <a:rPr lang="it-IT" baseline="0" dirty="0" err="1"/>
              <a:t>moore</a:t>
            </a:r>
            <a:r>
              <a:rPr lang="it-IT" baseline="0" dirty="0"/>
              <a:t> o di tipo </a:t>
            </a:r>
            <a:r>
              <a:rPr lang="it-IT" baseline="0" dirty="0" err="1"/>
              <a:t>mealy</a:t>
            </a:r>
            <a:r>
              <a:rPr lang="it-IT" baseline="0" dirty="0"/>
              <a:t>. </a:t>
            </a:r>
          </a:p>
          <a:p>
            <a:r>
              <a:rPr lang="it-IT" baseline="0" dirty="0"/>
              <a:t>Lo troverete diviso nei tre processi classici mostrati nella slide precedente.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A89985-3EB4-4DD4-A1FC-4A5D9E470F3C}" type="slidenum">
              <a:rPr lang="it-IT" smtClean="0"/>
              <a:t>64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934772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Proviamo</a:t>
            </a:r>
            <a:r>
              <a:rPr lang="en-GB" dirty="0"/>
              <a:t> ad </a:t>
            </a:r>
            <a:r>
              <a:rPr lang="en-GB" dirty="0" err="1"/>
              <a:t>implementare</a:t>
            </a:r>
            <a:r>
              <a:rPr lang="en-GB" baseline="0" dirty="0"/>
              <a:t> la nostra prima FSM</a:t>
            </a:r>
          </a:p>
          <a:p>
            <a:pPr marL="228600" indent="-228600">
              <a:buAutoNum type="arabicParenR"/>
            </a:pPr>
            <a:r>
              <a:rPr lang="en-GB" baseline="0" dirty="0"/>
              <a:t>Un </a:t>
            </a:r>
            <a:r>
              <a:rPr lang="en-GB" baseline="0" dirty="0" err="1"/>
              <a:t>contatore</a:t>
            </a:r>
            <a:r>
              <a:rPr lang="en-GB" baseline="0" dirty="0"/>
              <a:t> </a:t>
            </a:r>
            <a:r>
              <a:rPr lang="en-GB" baseline="0" dirty="0" err="1"/>
              <a:t>circolare</a:t>
            </a:r>
            <a:r>
              <a:rPr lang="en-GB" baseline="0" dirty="0"/>
              <a:t> a 2 bit </a:t>
            </a:r>
            <a:r>
              <a:rPr lang="en-GB" baseline="0" dirty="0" err="1"/>
              <a:t>che</a:t>
            </a:r>
            <a:r>
              <a:rPr lang="en-GB" baseline="0" dirty="0"/>
              <a:t> </a:t>
            </a:r>
            <a:r>
              <a:rPr lang="en-GB" baseline="0" dirty="0" err="1"/>
              <a:t>pero</a:t>
            </a:r>
            <a:r>
              <a:rPr lang="en-GB" baseline="0" dirty="0"/>
              <a:t>’ segue un </a:t>
            </a:r>
            <a:r>
              <a:rPr lang="en-GB" baseline="0" dirty="0" err="1"/>
              <a:t>percorso</a:t>
            </a:r>
            <a:r>
              <a:rPr lang="en-GB" baseline="0" dirty="0"/>
              <a:t> un </a:t>
            </a:r>
            <a:r>
              <a:rPr lang="en-GB" baseline="0" dirty="0" err="1"/>
              <a:t>po</a:t>
            </a:r>
            <a:r>
              <a:rPr lang="en-GB" baseline="0" dirty="0"/>
              <a:t>’ </a:t>
            </a:r>
            <a:r>
              <a:rPr lang="en-GB" baseline="0" dirty="0" err="1"/>
              <a:t>strano</a:t>
            </a:r>
            <a:endParaRPr lang="en-GB" baseline="0" dirty="0"/>
          </a:p>
          <a:p>
            <a:pPr marL="228600" indent="-228600">
              <a:buAutoNum type="arabicParenR"/>
            </a:pPr>
            <a:r>
              <a:rPr lang="en-GB" baseline="0" dirty="0" err="1"/>
              <a:t>Nessun</a:t>
            </a:r>
            <a:r>
              <a:rPr lang="en-GB" baseline="0" dirty="0"/>
              <a:t> input </a:t>
            </a:r>
            <a:r>
              <a:rPr lang="en-GB" baseline="0" dirty="0" err="1"/>
              <a:t>necessario</a:t>
            </a:r>
            <a:r>
              <a:rPr lang="en-GB" baseline="0" dirty="0"/>
              <a:t> e </a:t>
            </a:r>
            <a:r>
              <a:rPr lang="en-GB" baseline="0" dirty="0" err="1"/>
              <a:t>gli</a:t>
            </a:r>
            <a:r>
              <a:rPr lang="en-GB" baseline="0" dirty="0"/>
              <a:t> output </a:t>
            </a:r>
            <a:r>
              <a:rPr lang="en-GB" baseline="0" dirty="0" err="1"/>
              <a:t>sono</a:t>
            </a:r>
            <a:r>
              <a:rPr lang="en-GB" baseline="0" dirty="0"/>
              <a:t> </a:t>
            </a:r>
            <a:r>
              <a:rPr lang="en-GB" baseline="0" dirty="0" err="1"/>
              <a:t>determinati</a:t>
            </a:r>
            <a:r>
              <a:rPr lang="en-GB" baseline="0" dirty="0"/>
              <a:t> </a:t>
            </a:r>
            <a:r>
              <a:rPr lang="en-GB" baseline="0" dirty="0" err="1"/>
              <a:t>unicamente</a:t>
            </a:r>
            <a:r>
              <a:rPr lang="en-GB" baseline="0" dirty="0"/>
              <a:t> </a:t>
            </a:r>
            <a:r>
              <a:rPr lang="en-GB" baseline="0" dirty="0" err="1"/>
              <a:t>dallo</a:t>
            </a:r>
            <a:r>
              <a:rPr lang="en-GB" baseline="0" dirty="0"/>
              <a:t> </a:t>
            </a:r>
            <a:r>
              <a:rPr lang="en-GB" baseline="0" dirty="0" err="1"/>
              <a:t>stato</a:t>
            </a:r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25EA17-B2DE-4EAF-B412-1EC10727DFB7}" type="slidenum">
              <a:rPr lang="en-GB" smtClean="0"/>
              <a:t>66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58780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Che cos'è?  </a:t>
            </a:r>
            <a:r>
              <a:rPr lang="it-IT" dirty="0" err="1"/>
              <a:t>Logic</a:t>
            </a:r>
            <a:r>
              <a:rPr lang="it-IT" dirty="0"/>
              <a:t> Analyzer</a:t>
            </a:r>
          </a:p>
          <a:p>
            <a:r>
              <a:rPr lang="it-IT" dirty="0"/>
              <a:t>Essenzialmente dentro alle FPGA sono presenti memorie distribuite o a blocchi chiamate BRAM e queste vengono sfruttate</a:t>
            </a:r>
            <a:r>
              <a:rPr lang="it-IT" baseline="0" dirty="0"/>
              <a:t> per fare il </a:t>
            </a:r>
            <a:r>
              <a:rPr lang="it-IT" baseline="0" dirty="0" err="1"/>
              <a:t>dump</a:t>
            </a:r>
            <a:r>
              <a:rPr lang="it-IT" baseline="0" dirty="0"/>
              <a:t> dei segnali durante il </a:t>
            </a:r>
            <a:r>
              <a:rPr lang="it-IT" baseline="0" dirty="0" err="1"/>
              <a:t>runtime</a:t>
            </a:r>
            <a:r>
              <a:rPr lang="it-IT" baseline="0" dirty="0"/>
              <a:t>. ICON e ILA e VIO sono dei blocchi configurabili, </a:t>
            </a:r>
            <a:r>
              <a:rPr lang="it-IT" baseline="0" dirty="0" err="1"/>
              <a:t>black</a:t>
            </a:r>
            <a:r>
              <a:rPr lang="it-IT" baseline="0" dirty="0"/>
              <a:t> box, che svolgono precise funzioni. In tutte le famiglie di FPGA esistono questi blocchi configurabili. Alcuni sono a pagamento, altri no. </a:t>
            </a:r>
            <a:br>
              <a:rPr lang="it-IT" baseline="0" dirty="0"/>
            </a:br>
            <a:endParaRPr lang="it-IT" baseline="0" dirty="0"/>
          </a:p>
          <a:p>
            <a:r>
              <a:rPr lang="it-IT" baseline="0" dirty="0"/>
              <a:t>ICON ha il compito di collegare la </a:t>
            </a:r>
            <a:r>
              <a:rPr lang="it-IT" baseline="0" dirty="0" err="1"/>
              <a:t>chain</a:t>
            </a:r>
            <a:r>
              <a:rPr lang="it-IT" baseline="0" dirty="0"/>
              <a:t> </a:t>
            </a:r>
            <a:r>
              <a:rPr lang="it-IT" baseline="0" dirty="0" err="1"/>
              <a:t>Jtag</a:t>
            </a:r>
            <a:r>
              <a:rPr lang="it-IT" baseline="0" dirty="0"/>
              <a:t> proveniente dal PC agli altri </a:t>
            </a:r>
            <a:r>
              <a:rPr lang="it-IT" baseline="0" dirty="0" err="1"/>
              <a:t>cores</a:t>
            </a:r>
            <a:r>
              <a:rPr lang="it-IT" baseline="0" dirty="0"/>
              <a:t>.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A89985-3EB4-4DD4-A1FC-4A5D9E470F3C}" type="slidenum">
              <a:rPr lang="it-IT" smtClean="0"/>
              <a:t>35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662528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Se volessimo schematizzare</a:t>
            </a:r>
            <a:r>
              <a:rPr lang="it-IT" baseline="0" dirty="0"/>
              <a:t> un’ILA potremmo pensarla come una memoria in cui sempre e in continuo, durante il </a:t>
            </a:r>
            <a:r>
              <a:rPr lang="it-IT" baseline="0" dirty="0" err="1"/>
              <a:t>runtime</a:t>
            </a:r>
            <a:r>
              <a:rPr lang="it-IT" baseline="0" dirty="0"/>
              <a:t> scorrono i </a:t>
            </a:r>
            <a:r>
              <a:rPr lang="it-IT" baseline="0" dirty="0" err="1"/>
              <a:t>samples</a:t>
            </a:r>
            <a:r>
              <a:rPr lang="it-IT" baseline="0" dirty="0"/>
              <a:t> delle linee che voglio monitorare. Poi non appena viene raggiunta la condizione di trigger si blocca l’acquisizione e i dati vengono spediti a </a:t>
            </a:r>
            <a:r>
              <a:rPr lang="it-IT" baseline="0" dirty="0" err="1"/>
              <a:t>Chipscope</a:t>
            </a:r>
            <a:r>
              <a:rPr lang="it-IT" baseline="0" dirty="0"/>
              <a:t> </a:t>
            </a:r>
            <a:r>
              <a:rPr lang="it-IT" baseline="0" dirty="0" err="1"/>
              <a:t>Gui</a:t>
            </a:r>
            <a:r>
              <a:rPr lang="it-IT" baseline="0" dirty="0"/>
              <a:t>. Il dato viene campionato con la frequenza di clock che abbiamo deciso. Attenzione ai domini di clock differenti altrimenti compaiono fantasmi.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A89985-3EB4-4DD4-A1FC-4A5D9E470F3C}" type="slidenum">
              <a:rPr lang="it-IT" smtClean="0"/>
              <a:t>36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985584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Ad un certo punto la condizione</a:t>
            </a:r>
            <a:r>
              <a:rPr lang="it-IT" baseline="0" dirty="0"/>
              <a:t> trigger è soddisfatta, e l’ILA viene stoppata e i dati trasferiti al PC. Si possono costruire le condizioni di trigger + svariate (&lt;&gt;, R, F e =)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A89985-3EB4-4DD4-A1FC-4A5D9E470F3C}" type="slidenum">
              <a:rPr lang="it-IT" smtClean="0"/>
              <a:t>37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882427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Ecco come si presenta l’output di una ILA con la linea</a:t>
            </a:r>
            <a:r>
              <a:rPr lang="it-IT" baseline="0" dirty="0"/>
              <a:t> verticale rossa che indica il punto all’interno della sequenza di </a:t>
            </a:r>
            <a:r>
              <a:rPr lang="it-IT" baseline="0" dirty="0" err="1"/>
              <a:t>samples</a:t>
            </a:r>
            <a:r>
              <a:rPr lang="it-IT" baseline="0" dirty="0"/>
              <a:t> in cui è scattato il trigger definito </a:t>
            </a:r>
          </a:p>
          <a:p>
            <a:r>
              <a:rPr lang="it-IT" baseline="0" dirty="0"/>
              <a:t>QUALI SONO I SEGNALI CHE POSSO MONITORARE? TUTTI???? NO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A89985-3EB4-4DD4-A1FC-4A5D9E470F3C}" type="slidenum">
              <a:rPr lang="it-IT" smtClean="0"/>
              <a:t>38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384540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Partiamo dalla</a:t>
            </a:r>
            <a:r>
              <a:rPr lang="it-IT" baseline="0" dirty="0"/>
              <a:t> definizione di FSM.  </a:t>
            </a:r>
          </a:p>
          <a:p>
            <a:endParaRPr lang="it-IT" baseline="0" dirty="0"/>
          </a:p>
          <a:p>
            <a:r>
              <a:rPr lang="it-IT" baseline="0" dirty="0"/>
              <a:t>E’ prettamente un concetto matematico, una rappresentazione che viene usata per la descrizione di algoritmi sequenziali in cui ogni stato intermedio è ben stabilito. Ad ogni stato è associato almeno un’uscita  e la transizione tra uno stato ed un altro è ben stabilita. Ogni passaggio tra uno stato e un altro è DETERMINISTICO. 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184D7-C7FD-4A11-9AF7-C5923AC92CA0}" type="slidenum">
              <a:rPr lang="en-GB" smtClean="0"/>
              <a:t>56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02071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La descrizione</a:t>
            </a:r>
            <a:r>
              <a:rPr lang="it-IT" baseline="0" dirty="0"/>
              <a:t> semplice di algoritmi che possono essere + o meno complessi trae grande applicazione in campo digitale e a livello informatico. Classici esempi di FSM possono essere:</a:t>
            </a:r>
          </a:p>
          <a:p>
            <a:r>
              <a:rPr lang="it-IT" baseline="0" dirty="0"/>
              <a:t>1)</a:t>
            </a:r>
          </a:p>
          <a:p>
            <a:r>
              <a:rPr lang="it-IT" baseline="0" dirty="0"/>
              <a:t>2) Riconoscimento di sequenze di dati</a:t>
            </a:r>
          </a:p>
          <a:p>
            <a:r>
              <a:rPr lang="it-IT" baseline="0" dirty="0"/>
              <a:t>3)Formattazione di dati e spedizione</a:t>
            </a:r>
          </a:p>
          <a:p>
            <a:endParaRPr lang="it-IT" baseline="0" dirty="0"/>
          </a:p>
          <a:p>
            <a:r>
              <a:rPr lang="it-IT" baseline="0" dirty="0" err="1"/>
              <a:t>Qiuindi</a:t>
            </a:r>
            <a:r>
              <a:rPr lang="it-IT" baseline="0" dirty="0"/>
              <a:t> grandi utilizzo ad esempio nelle TELECOMUNICAZIONI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184D7-C7FD-4A11-9AF7-C5923AC92CA0}" type="slidenum">
              <a:rPr lang="en-GB" smtClean="0"/>
              <a:t>57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91915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479425" y="1279525"/>
            <a:ext cx="6140450" cy="3454400"/>
          </a:xfrm>
          <a:prstGeom prst="rect">
            <a:avLst/>
          </a:prstGeo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Let me spend other</a:t>
            </a:r>
            <a:r>
              <a:rPr lang="en-US" baseline="0" dirty="0"/>
              <a:t> words to describe the FSMs.</a:t>
            </a:r>
          </a:p>
          <a:p>
            <a:r>
              <a:rPr lang="en-US" dirty="0"/>
              <a:t>A finite-state machine (FSM) or simply a state machine is used to design both computer programs and sequential logic circuits. It is conceived as an abstract machine that can be in one of a finite number of user-defined states</a:t>
            </a:r>
            <a:r>
              <a:rPr lang="en-US" b="1" dirty="0"/>
              <a:t>. </a:t>
            </a:r>
          </a:p>
          <a:p>
            <a:r>
              <a:rPr lang="en-US" b="1" dirty="0"/>
              <a:t>The machine is in only one state at a time; the state it is in at any given time </a:t>
            </a:r>
            <a:r>
              <a:rPr lang="en-US" dirty="0"/>
              <a:t>is called the </a:t>
            </a:r>
            <a:r>
              <a:rPr lang="en-US" b="1" dirty="0"/>
              <a:t>current state</a:t>
            </a:r>
            <a:r>
              <a:rPr lang="en-US" dirty="0"/>
              <a:t>.</a:t>
            </a:r>
          </a:p>
          <a:p>
            <a:r>
              <a:rPr lang="en-US" dirty="0"/>
              <a:t>It can change from one state to another when initiated by a triggering event or condition; this is called a </a:t>
            </a:r>
            <a:r>
              <a:rPr lang="en-US" b="1" dirty="0"/>
              <a:t>transition</a:t>
            </a:r>
            <a:r>
              <a:rPr lang="en-US" dirty="0"/>
              <a:t>. </a:t>
            </a:r>
            <a:r>
              <a:rPr lang="en-US" b="1" dirty="0"/>
              <a:t>A particular FSM is defined by a list of its states, and the triggering condition for each transition</a:t>
            </a:r>
            <a:r>
              <a:rPr lang="en-US" dirty="0"/>
              <a:t>. </a:t>
            </a:r>
          </a:p>
          <a:p>
            <a:pPr defTabSz="990478"/>
            <a:r>
              <a:rPr lang="en-US" dirty="0"/>
              <a:t>Sequential circuits used in many digital systems to control the behavior of  systems and data flow  paths.</a:t>
            </a:r>
          </a:p>
          <a:p>
            <a:endParaRPr lang="en-US" baseline="0" dirty="0"/>
          </a:p>
          <a:p>
            <a:endParaRPr lang="en-US" baseline="0" dirty="0"/>
          </a:p>
          <a:p>
            <a:endParaRPr lang="en-US" dirty="0"/>
          </a:p>
          <a:p>
            <a:r>
              <a:rPr lang="en-US" dirty="0"/>
              <a:t>There are several methods to code state-machines however following certain coding styles ensures the synthesis tool FSM (Finite State-Machine) extraction algorithms properly identify and optimize the state-machine as well as possibly improving the simulation, timing and debug of the circuit. </a:t>
            </a:r>
          </a:p>
          <a:p>
            <a:r>
              <a:rPr lang="en-US" dirty="0"/>
              <a:t>The following examples are broken down into Mealy implementations.  </a:t>
            </a:r>
          </a:p>
          <a:p>
            <a:r>
              <a:rPr lang="en-US" dirty="0"/>
              <a:t>The general recommendation for the choice of state-machine depends on the target architecture and specifics of the state-machine size and behavior however typically, Moore style state-machines implement better for FPGAs and Mealy implement best for CPLDs.</a:t>
            </a:r>
          </a:p>
          <a:p>
            <a:endParaRPr lang="en-US" dirty="0"/>
          </a:p>
          <a:p>
            <a:r>
              <a:rPr lang="en-US" dirty="0"/>
              <a:t>Mealy vs. Moore Styles</a:t>
            </a:r>
          </a:p>
          <a:p>
            <a:endParaRPr lang="en-US" dirty="0"/>
          </a:p>
          <a:p>
            <a:r>
              <a:rPr lang="en-US" dirty="0"/>
              <a:t>There are two well known implementation styles for state-machines, Mealy </a:t>
            </a:r>
            <a:r>
              <a:rPr lang="en-US" baseline="0" dirty="0"/>
              <a:t> </a:t>
            </a:r>
            <a:r>
              <a:rPr lang="en-US" dirty="0"/>
              <a:t>and Moore.  The main difference between Mealy and Moore styles is the Mealy state-machine determines the output values based on both the current state </a:t>
            </a:r>
          </a:p>
          <a:p>
            <a:r>
              <a:rPr lang="en-US" dirty="0"/>
              <a:t>-- state as well as the inputs to the state-machine where Moore determines its </a:t>
            </a:r>
          </a:p>
          <a:p>
            <a:r>
              <a:rPr lang="en-US" dirty="0"/>
              <a:t>-- outputs solely on the state.  In general, Moore type of state-machines </a:t>
            </a:r>
          </a:p>
          <a:p>
            <a:r>
              <a:rPr lang="en-US" dirty="0"/>
              <a:t>-- implement best in FPGAs due to the fact that most often one-hot </a:t>
            </a:r>
          </a:p>
          <a:p>
            <a:r>
              <a:rPr lang="en-US" dirty="0"/>
              <a:t>-- state-machines are the chosen encoding method and there is little or no </a:t>
            </a:r>
          </a:p>
          <a:p>
            <a:r>
              <a:rPr lang="en-US" dirty="0"/>
              <a:t>-- decode and thus logic necessary for output values.  If a binary encoding is </a:t>
            </a:r>
          </a:p>
          <a:p>
            <a:r>
              <a:rPr lang="en-US" dirty="0"/>
              <a:t>-- used, it is possible that a more compact and sometimes faster state-machine </a:t>
            </a:r>
          </a:p>
          <a:p>
            <a:r>
              <a:rPr lang="en-US" dirty="0"/>
              <a:t>-- can be built using the Mealy method however this is not always true and not </a:t>
            </a:r>
          </a:p>
          <a:p>
            <a:r>
              <a:rPr lang="en-US" dirty="0"/>
              <a:t>-- easy to determine without knowing more specifics of the state-machine.</a:t>
            </a:r>
          </a:p>
          <a:p>
            <a:r>
              <a:rPr lang="en-US" dirty="0"/>
              <a:t>--</a:t>
            </a:r>
          </a:p>
          <a:p>
            <a:r>
              <a:rPr lang="en-US" dirty="0"/>
              <a:t>--  One-hot vs. Binary Encoding</a:t>
            </a:r>
          </a:p>
          <a:p>
            <a:r>
              <a:rPr lang="en-US" dirty="0"/>
              <a:t>--</a:t>
            </a:r>
          </a:p>
          <a:p>
            <a:r>
              <a:rPr lang="en-US" dirty="0"/>
              <a:t>--  Now let us focus</a:t>
            </a:r>
            <a:r>
              <a:rPr lang="en-US" baseline="0" dirty="0"/>
              <a:t> on the table. </a:t>
            </a:r>
            <a:r>
              <a:rPr lang="en-US" dirty="0"/>
              <a:t>There are several encoding methods for state-machine design however the two</a:t>
            </a:r>
          </a:p>
          <a:p>
            <a:r>
              <a:rPr lang="en-US" dirty="0"/>
              <a:t>-- most popular for FPGA or CPLD design are binary and one-hot.  For most FPGA </a:t>
            </a:r>
          </a:p>
          <a:p>
            <a:r>
              <a:rPr lang="en-US" dirty="0"/>
              <a:t>-- architectures, one-hot is the better encoding method due to the abundance </a:t>
            </a:r>
          </a:p>
          <a:p>
            <a:r>
              <a:rPr lang="en-US" dirty="0"/>
              <a:t>-- for FF resources and the lesser fan-in requirements for the next </a:t>
            </a:r>
          </a:p>
          <a:p>
            <a:r>
              <a:rPr lang="en-US" dirty="0"/>
              <a:t>-- state-equation (maps better into LUTs).  When targeting CPLDs, binary can </a:t>
            </a:r>
          </a:p>
          <a:p>
            <a:r>
              <a:rPr lang="en-US" dirty="0"/>
              <a:t>-- many times work better due to the logic structure of the CPLD and fewer </a:t>
            </a:r>
          </a:p>
          <a:p>
            <a:r>
              <a:rPr lang="en-US" dirty="0"/>
              <a:t>-- register resources.  In any case, most modern synthesis tools contain FSM </a:t>
            </a:r>
          </a:p>
          <a:p>
            <a:r>
              <a:rPr lang="en-US" dirty="0"/>
              <a:t>-- extraction algorithms that can identify state-machine code and choose the </a:t>
            </a:r>
          </a:p>
          <a:p>
            <a:r>
              <a:rPr lang="en-US" dirty="0"/>
              <a:t>-- best encoding method for the size, type and target architecture.  </a:t>
            </a:r>
            <a:r>
              <a:rPr lang="en-US" dirty="0" err="1"/>
              <a:t>Eventhough</a:t>
            </a:r>
            <a:endParaRPr lang="en-US" dirty="0"/>
          </a:p>
          <a:p>
            <a:r>
              <a:rPr lang="en-US" dirty="0"/>
              <a:t>-- this facility exists, many times it can be most advantageous to manually code</a:t>
            </a:r>
          </a:p>
          <a:p>
            <a:r>
              <a:rPr lang="en-US" dirty="0"/>
              <a:t>-- and control the best encoding scheme f0r the design to allow better control </a:t>
            </a:r>
          </a:p>
          <a:p>
            <a:r>
              <a:rPr lang="en-US" dirty="0"/>
              <a:t>-- and possibly ease debug of the implemented design.  It is suggested to </a:t>
            </a:r>
          </a:p>
          <a:p>
            <a:r>
              <a:rPr lang="en-US" dirty="0"/>
              <a:t>-- consult the synthesis tool documentation for details about the state-machine</a:t>
            </a:r>
          </a:p>
          <a:p>
            <a:r>
              <a:rPr lang="en-US" dirty="0"/>
              <a:t>-- extraction capabilities of the synthesis tool you are using.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 Safe vs. Fast</a:t>
            </a:r>
          </a:p>
          <a:p>
            <a:r>
              <a:rPr lang="en-US" dirty="0"/>
              <a:t>--</a:t>
            </a:r>
          </a:p>
          <a:p>
            <a:r>
              <a:rPr lang="en-US" dirty="0"/>
              <a:t>--  When coding a state-machine, there are two generally conflicting goals that</a:t>
            </a:r>
          </a:p>
          <a:p>
            <a:r>
              <a:rPr lang="en-US" dirty="0"/>
              <a:t>-- must be understood, safe vs. fast.  A safe state-machine implementation </a:t>
            </a:r>
          </a:p>
          <a:p>
            <a:r>
              <a:rPr lang="en-US" dirty="0"/>
              <a:t>-- refers to the case where if a state-machine should get an unknown input or </a:t>
            </a:r>
          </a:p>
          <a:p>
            <a:r>
              <a:rPr lang="en-US" dirty="0"/>
              <a:t>-- into an unknown state that it can recover into a known state the next clock </a:t>
            </a:r>
          </a:p>
          <a:p>
            <a:r>
              <a:rPr lang="en-US" dirty="0"/>
              <a:t>-- cycle and resume from recovery state.  On the other hand, if this </a:t>
            </a:r>
          </a:p>
          <a:p>
            <a:r>
              <a:rPr lang="en-US" dirty="0"/>
              <a:t>-- requirement is discarded (no recovery state) many times the state-machine </a:t>
            </a:r>
          </a:p>
          <a:p>
            <a:r>
              <a:rPr lang="en-US" dirty="0"/>
              <a:t>-- can be implemented with less logic and more speed than if state-machine </a:t>
            </a:r>
          </a:p>
          <a:p>
            <a:r>
              <a:rPr lang="en-US" dirty="0"/>
              <a:t>-- recovery is necessary.  How to design a safe state-machine generally </a:t>
            </a:r>
          </a:p>
          <a:p>
            <a:r>
              <a:rPr lang="en-US" dirty="0"/>
              <a:t>-- involves coding in a default state into the state-machine next-state case </a:t>
            </a:r>
          </a:p>
          <a:p>
            <a:r>
              <a:rPr lang="en-US" dirty="0"/>
              <a:t>-- clause and/or specifying to the synthesis tool to implement the </a:t>
            </a:r>
          </a:p>
          <a:p>
            <a:r>
              <a:rPr lang="en-US" dirty="0"/>
              <a:t>-- state-machine encoding in a "safe" mode.  Again it is suggested to consult </a:t>
            </a:r>
          </a:p>
          <a:p>
            <a:r>
              <a:rPr lang="en-US" dirty="0"/>
              <a:t>-- the synthesis tool documentation for details about implementing a safe </a:t>
            </a:r>
          </a:p>
          <a:p>
            <a:r>
              <a:rPr lang="en-US" dirty="0"/>
              <a:t>-- state-machine.</a:t>
            </a:r>
          </a:p>
          <a:p>
            <a:r>
              <a:rPr lang="en-US" dirty="0"/>
              <a:t>-- </a:t>
            </a:r>
            <a:endParaRPr lang="it-IT" dirty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A89985-3EB4-4DD4-A1FC-4A5D9E470F3C}" type="slidenum">
              <a:rPr lang="it-IT" smtClean="0"/>
              <a:t>58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348302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Un classico esempio di macchina a state è il</a:t>
            </a:r>
            <a:r>
              <a:rPr lang="it-IT" baseline="0" dirty="0"/>
              <a:t> TAP Controller del JTAG  in cui lo stato viene determinato unicamente dal segnale TMS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184D7-C7FD-4A11-9AF7-C5923AC92CA0}" type="slidenum">
              <a:rPr lang="en-GB" smtClean="0"/>
              <a:t>59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77913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0AC47F0-8349-47C5-940F-C7BFF75989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F8BB9E4F-A5E0-4923-8CF9-ED5C15538C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22E532B-A9C1-4958-9F47-4669D590DE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B00037-E133-4BC7-A1D8-75D7FC21F4AF}" type="datetimeFigureOut">
              <a:rPr lang="it-IT" smtClean="0"/>
              <a:t>15/02/2022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A4D1565-B8BF-412F-8649-BA16B48EA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F14DF87-6BD8-4C49-888F-9C9736401B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EA3737-3B2E-4A9B-BE1A-0CD177F15BB7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290151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EEF2BCF-995D-4A68-BACC-E9685E894D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081152F2-3581-496D-AEAD-D1E675151F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427CB9B-4EA9-4E27-BE70-C8A017D47A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B00037-E133-4BC7-A1D8-75D7FC21F4AF}" type="datetimeFigureOut">
              <a:rPr lang="it-IT" smtClean="0"/>
              <a:t>15/02/2022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7567CBC-DF45-4A66-84F4-49F50C88D9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F47ADD2-04AA-41F1-870F-B872ECC455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EA3737-3B2E-4A9B-BE1A-0CD177F15BB7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318263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EAA0CA9F-BA89-41D7-9670-203CA5189CC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D014FD91-DCE6-452E-9033-8D639579F8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42E5286-BE8A-4979-906C-9ECA86A36E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B00037-E133-4BC7-A1D8-75D7FC21F4AF}" type="datetimeFigureOut">
              <a:rPr lang="it-IT" smtClean="0"/>
              <a:t>15/02/2022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6E3886D-6F6B-4303-BC9E-003F77CFC0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C517CB8-C2BE-4524-8182-270D5FFDB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EA3737-3B2E-4A9B-BE1A-0CD177F15BB7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272213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olo, test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A29517A-C660-4426-80A0-77984EC0E0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4585" y="214314"/>
            <a:ext cx="10390716" cy="1462087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1CB4805F-C753-422C-BDD5-F35B5A00909A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1576917" y="2017713"/>
            <a:ext cx="5080000" cy="411480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1A00FE0F-822F-4829-AF52-7F6C3C8247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60117" y="2017713"/>
            <a:ext cx="5080000" cy="411480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9DA60EB5-182A-4E97-9679-21C9D3C68B0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49400" y="6243638"/>
            <a:ext cx="2540000" cy="457200"/>
          </a:xfrm>
        </p:spPr>
        <p:txBody>
          <a:bodyPr/>
          <a:lstStyle>
            <a:lvl1pPr>
              <a:defRPr/>
            </a:lvl1pPr>
          </a:lstStyle>
          <a:p>
            <a:fld id="{4E5C19C0-F6B2-4D03-BCDC-A64329A53B37}" type="datetime1">
              <a:rPr lang="en-US" altLang="it-IT"/>
              <a:pPr/>
              <a:t>2/15/2022</a:t>
            </a:fld>
            <a:endParaRPr lang="en-US" altLang="zh-TW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5B41729A-77F0-4993-BFA4-50958889D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76800" y="6243638"/>
            <a:ext cx="38608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/>
              <a:t>EE400/590 - Fall 2004</a:t>
            </a:r>
            <a:endParaRPr lang="en-US" altLang="zh-TW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2217A0A6-9D6F-4996-92C5-F113FE39F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89533" y="6243638"/>
            <a:ext cx="2540000" cy="457200"/>
          </a:xfrm>
        </p:spPr>
        <p:txBody>
          <a:bodyPr/>
          <a:lstStyle>
            <a:lvl1pPr>
              <a:defRPr/>
            </a:lvl1pPr>
          </a:lstStyle>
          <a:p>
            <a:fld id="{A064F48A-0BAE-4412-AC77-04CC272C4652}" type="slidenum">
              <a:rPr lang="zh-TW" altLang="en-US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6893773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3CD8B85-15DE-49D7-A050-B96C7BAD5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DF0E535-CF00-472B-9D04-6359A5FD05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8107E45-2CED-46FB-B8F0-0B266E76C1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B00037-E133-4BC7-A1D8-75D7FC21F4AF}" type="datetimeFigureOut">
              <a:rPr lang="it-IT" smtClean="0"/>
              <a:t>15/02/2022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82FD37D-6096-4F2D-8D8E-E414ED054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B849841-72DE-40AE-BF82-17762EB2BC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EA3737-3B2E-4A9B-BE1A-0CD177F15BB7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821660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CBFA580-CF94-465B-A678-23FD533CD4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47B0377F-0D30-4AAF-B19F-64A114F443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D355A37-1EC8-4EC1-8EE5-4392FEE613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B00037-E133-4BC7-A1D8-75D7FC21F4AF}" type="datetimeFigureOut">
              <a:rPr lang="it-IT" smtClean="0"/>
              <a:t>15/02/2022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5BC6468-BFC2-4490-A0BE-55D56E77A2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16C37D5-00B0-44AC-B300-F28606C848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EA3737-3B2E-4A9B-BE1A-0CD177F15BB7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230270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4CB06DF-16D8-4643-AB45-AA1200515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FD6C886-4453-4D41-94CE-5058C9DC67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2008639A-79E3-4D4F-A76C-1634110DF7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9BE31132-BDC9-466F-9335-C64F6B408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B00037-E133-4BC7-A1D8-75D7FC21F4AF}" type="datetimeFigureOut">
              <a:rPr lang="it-IT" smtClean="0"/>
              <a:t>15/02/2022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C899275C-ABC3-493E-8466-FDC879D18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C9A63798-1BA5-4C49-BD8B-AD5E080294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EA3737-3B2E-4A9B-BE1A-0CD177F15BB7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136675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9003C7B-CB3D-4AFB-90CE-3542A8A60F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3C4B7F13-9E3F-40A6-B636-EAF9A0645D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B4BDC1E6-DA5B-4446-A50E-2AC5FC2BF4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F76072C9-07DC-4A9C-A4D8-502447C0896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B4AA77C5-6CC8-4BA1-8EDE-52CEFEDF4FE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DF15A4BC-7B7C-4C11-972D-23636FAE87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B00037-E133-4BC7-A1D8-75D7FC21F4AF}" type="datetimeFigureOut">
              <a:rPr lang="it-IT" smtClean="0"/>
              <a:t>15/02/2022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C260A36C-3494-469D-B9E2-5378CA328F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CB59CCBC-4A1B-43D5-9B6C-06B7EE1705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EA3737-3B2E-4A9B-BE1A-0CD177F15BB7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83953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0C8E726-B7F4-4A06-8F99-5BD4CE198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60B673FE-4993-44BA-897A-3545D209C8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B00037-E133-4BC7-A1D8-75D7FC21F4AF}" type="datetimeFigureOut">
              <a:rPr lang="it-IT" smtClean="0"/>
              <a:t>15/02/2022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0C2DCC94-BB1A-4BE5-8F67-755AD3960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4E2C258-FAFA-493F-B449-9D6453F7D7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EA3737-3B2E-4A9B-BE1A-0CD177F15BB7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415036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FF3E4D5D-7D1C-4616-936D-1156182B20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B00037-E133-4BC7-A1D8-75D7FC21F4AF}" type="datetimeFigureOut">
              <a:rPr lang="it-IT" smtClean="0"/>
              <a:t>15/02/2022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0606C220-C357-422C-879B-5201DD8B45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62145D93-62E0-43D8-B2CA-57973DCD1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EA3737-3B2E-4A9B-BE1A-0CD177F15BB7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353417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A993C7B-A67F-4627-A67E-4121CC0D46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AF4E32A-162C-42D3-A948-57F2CA0176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4E1470CA-E1E6-4A67-8FC6-AD1EA83996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06761B70-A619-4DD0-8E01-4D23854068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B00037-E133-4BC7-A1D8-75D7FC21F4AF}" type="datetimeFigureOut">
              <a:rPr lang="it-IT" smtClean="0"/>
              <a:t>15/02/2022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E1331485-1BD2-427B-8496-11AFB488CA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33F658A4-D25C-447F-9E45-DB1277F251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EA3737-3B2E-4A9B-BE1A-0CD177F15BB7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151015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73E1190-B74C-424F-8BF0-BB70FD54FC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4D29DDF5-7936-407B-AD9E-7BB86AA77EB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E9C799F8-AF03-4165-ADED-DB874BD0BD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2D4945EA-3848-4097-AA60-E19CA65780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B00037-E133-4BC7-A1D8-75D7FC21F4AF}" type="datetimeFigureOut">
              <a:rPr lang="it-IT" smtClean="0"/>
              <a:t>15/02/2022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8B27ECC9-897D-43D9-BAF0-BAFF24E60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A8FB29A8-78B8-4D9F-8380-DC17CD053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EA3737-3B2E-4A9B-BE1A-0CD177F15BB7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426754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2201581B-8B16-4745-8F4F-1B7F315C69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40E754D3-7BD8-48B8-BBED-4D5A40C9F3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6C68B23-F08A-4D47-9B77-4A569C13E9F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B00037-E133-4BC7-A1D8-75D7FC21F4AF}" type="datetimeFigureOut">
              <a:rPr lang="it-IT" smtClean="0"/>
              <a:t>15/02/2022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1A9B40E-4FDF-4F35-94BC-946828E80A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5169CBE-1F4F-4252-8D47-9FA8CED503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EA3737-3B2E-4A9B-BE1A-0CD177F15BB7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996042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hyperlink" Target="mailto:balbi@bo.infn.it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6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sutherland-hdl.com/pdfs/verilog_2001_ref_guide.pdf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8.jpe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0.jpe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verificationguide.com/" TargetMode="External"/><Relationship Id="rId2" Type="http://schemas.openxmlformats.org/officeDocument/2006/relationships/hyperlink" Target="https://fpgatutorial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doulos.com/knowhow/systemverilog/" TargetMode="Externa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1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b="1" cap="small" dirty="0"/>
              <a:t>(System) </a:t>
            </a:r>
            <a:r>
              <a:rPr lang="it-IT" b="1" cap="small" dirty="0" err="1"/>
              <a:t>Verilog</a:t>
            </a:r>
            <a:endParaRPr lang="it-IT" b="1" cap="small" dirty="0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cap="small" dirty="0"/>
              <a:t>Introduzione </a:t>
            </a:r>
          </a:p>
        </p:txBody>
      </p:sp>
      <p:sp>
        <p:nvSpPr>
          <p:cNvPr id="5" name="Sottotitolo 2"/>
          <p:cNvSpPr txBox="1">
            <a:spLocks/>
          </p:cNvSpPr>
          <p:nvPr/>
        </p:nvSpPr>
        <p:spPr>
          <a:xfrm>
            <a:off x="1166446" y="5301762"/>
            <a:ext cx="9533793" cy="17057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b="1" dirty="0"/>
              <a:t>Gabriele Balbi</a:t>
            </a:r>
            <a:br>
              <a:rPr lang="it-IT" b="1" dirty="0"/>
            </a:br>
            <a:r>
              <a:rPr lang="it-IT" dirty="0">
                <a:hlinkClick r:id="rId2"/>
              </a:rPr>
              <a:t>balbi@bo.infn.it</a:t>
            </a:r>
            <a:endParaRPr lang="it-IT" dirty="0"/>
          </a:p>
          <a:p>
            <a:r>
              <a:rPr lang="it-IT" sz="1600" cap="small" dirty="0"/>
              <a:t>Istituto Nazionale di Fisica Nucleare </a:t>
            </a:r>
            <a:r>
              <a:rPr lang="it-IT" sz="1600" b="1" cap="small" dirty="0"/>
              <a:t>INFN</a:t>
            </a:r>
            <a:br>
              <a:rPr lang="it-IT" sz="1600" b="1" cap="small" dirty="0"/>
            </a:br>
            <a:r>
              <a:rPr lang="it-IT" sz="1600" cap="small" dirty="0"/>
              <a:t>Sezione di Bologna – Centro di Elettronica</a:t>
            </a:r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693" y="222738"/>
            <a:ext cx="2710346" cy="2150208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4461"/>
            <a:ext cx="3904787" cy="2094386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3F9D5AE9-42E8-4C69-AECA-76079FA4C54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965" y="5486400"/>
            <a:ext cx="1893758" cy="1188408"/>
          </a:xfrm>
          <a:prstGeom prst="rect">
            <a:avLst/>
          </a:prstGeom>
        </p:spPr>
      </p:pic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21AF88B-F3D8-4254-A57C-13F40773EC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FFC1B-7350-42EB-B052-014D13AA14A8}" type="datetime1">
              <a:rPr lang="it-IT" smtClean="0"/>
              <a:t>15/02/2022</a:t>
            </a:fld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75E13672-D04E-4BAE-ADB1-4E0B6B602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76486-C2C4-4D7A-B39C-4A60E478F588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326332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DB381FF9-98E2-4684-B8C8-C22BC166FC61}"/>
              </a:ext>
            </a:extLst>
          </p:cNvPr>
          <p:cNvSpPr txBox="1">
            <a:spLocks/>
          </p:cNvSpPr>
          <p:nvPr/>
        </p:nvSpPr>
        <p:spPr>
          <a:xfrm>
            <a:off x="373453" y="475750"/>
            <a:ext cx="4938380" cy="5882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/>
              <a:t>RTL design…con il </a:t>
            </a:r>
            <a:r>
              <a:rPr lang="it-IT" altLang="it-IT" sz="3200" b="1" cap="small" dirty="0" err="1"/>
              <a:t>Verilog</a:t>
            </a:r>
            <a:endParaRPr lang="it-IT" altLang="it-IT" sz="4400" b="1" cap="small" dirty="0"/>
          </a:p>
        </p:txBody>
      </p:sp>
      <p:sp>
        <p:nvSpPr>
          <p:cNvPr id="19" name="Segnaposto contenuto 2">
            <a:extLst>
              <a:ext uri="{FF2B5EF4-FFF2-40B4-BE49-F238E27FC236}">
                <a16:creationId xmlns:a16="http://schemas.microsoft.com/office/drawing/2014/main" id="{6A239550-A4D9-44B3-BE94-C0B7A3C97D22}"/>
              </a:ext>
            </a:extLst>
          </p:cNvPr>
          <p:cNvSpPr txBox="1">
            <a:spLocks/>
          </p:cNvSpPr>
          <p:nvPr/>
        </p:nvSpPr>
        <p:spPr>
          <a:xfrm>
            <a:off x="796413" y="1611750"/>
            <a:ext cx="5300941" cy="5489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/>
              <a:t>Tipi di dato</a:t>
            </a:r>
            <a:endParaRPr lang="it-IT" altLang="it-IT" sz="4400" b="1" cap="small" dirty="0"/>
          </a:p>
        </p:txBody>
      </p:sp>
      <p:sp>
        <p:nvSpPr>
          <p:cNvPr id="16" name="Segnaposto contenuto 2">
            <a:extLst>
              <a:ext uri="{FF2B5EF4-FFF2-40B4-BE49-F238E27FC236}">
                <a16:creationId xmlns:a16="http://schemas.microsoft.com/office/drawing/2014/main" id="{C45EAB4F-6F6A-45BF-AFC5-E22BE4224E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6413" y="2238580"/>
            <a:ext cx="10515600" cy="4351338"/>
          </a:xfrm>
        </p:spPr>
        <p:txBody>
          <a:bodyPr>
            <a:normAutofit fontScale="92500" lnSpcReduction="10000"/>
          </a:bodyPr>
          <a:lstStyle/>
          <a:p>
            <a:r>
              <a:rPr lang="it-IT" dirty="0"/>
              <a:t>Nel </a:t>
            </a:r>
            <a:r>
              <a:rPr lang="it-IT" dirty="0" err="1"/>
              <a:t>Verilog</a:t>
            </a:r>
            <a:r>
              <a:rPr lang="it-IT" dirty="0"/>
              <a:t> troviamo essenzialmente 2 tipi di dato: </a:t>
            </a:r>
            <a:r>
              <a:rPr lang="it-IT" b="1" dirty="0"/>
              <a:t>reg</a:t>
            </a:r>
            <a:r>
              <a:rPr lang="it-IT" dirty="0"/>
              <a:t> e </a:t>
            </a:r>
            <a:r>
              <a:rPr lang="it-IT" b="1" dirty="0" err="1"/>
              <a:t>wire</a:t>
            </a:r>
            <a:r>
              <a:rPr lang="it-IT" b="1" dirty="0"/>
              <a:t> </a:t>
            </a:r>
            <a:r>
              <a:rPr lang="it-IT" dirty="0"/>
              <a:t>che possono assumere valori 0,1,X (</a:t>
            </a:r>
            <a:r>
              <a:rPr lang="it-IT" dirty="0" err="1"/>
              <a:t>don’t</a:t>
            </a:r>
            <a:r>
              <a:rPr lang="it-IT" dirty="0"/>
              <a:t> care) e Z (alta impedenza).</a:t>
            </a:r>
            <a:endParaRPr lang="it-IT" b="1" dirty="0"/>
          </a:p>
          <a:p>
            <a:r>
              <a:rPr lang="it-IT" dirty="0"/>
              <a:t>Tipo </a:t>
            </a:r>
            <a:r>
              <a:rPr lang="it-IT" b="1" dirty="0"/>
              <a:t>reg</a:t>
            </a:r>
            <a:r>
              <a:rPr lang="it-IT" dirty="0"/>
              <a:t> : memorizza il valore dell’ ultimo assegnamento in un blocco procedurale (vedremo cos’è)</a:t>
            </a:r>
          </a:p>
          <a:p>
            <a:r>
              <a:rPr lang="it-IT" dirty="0"/>
              <a:t>Tipo </a:t>
            </a:r>
            <a:r>
              <a:rPr lang="it-IT" b="1" dirty="0" err="1"/>
              <a:t>wire</a:t>
            </a:r>
            <a:r>
              <a:rPr lang="it-IT" dirty="0"/>
              <a:t>: rappresenta un nodo, una connessione tra porte di vari oggetti. Può essere assegnato tramite il famoso “</a:t>
            </a:r>
            <a:r>
              <a:rPr lang="it-IT" dirty="0" err="1"/>
              <a:t>continuous</a:t>
            </a:r>
            <a:r>
              <a:rPr lang="it-IT" dirty="0"/>
              <a:t> </a:t>
            </a:r>
            <a:r>
              <a:rPr lang="it-IT" dirty="0" err="1"/>
              <a:t>assignment</a:t>
            </a:r>
            <a:r>
              <a:rPr lang="it-IT" dirty="0"/>
              <a:t>”</a:t>
            </a:r>
            <a:br>
              <a:rPr lang="it-IT" dirty="0"/>
            </a:br>
            <a:br>
              <a:rPr lang="it-IT" dirty="0"/>
            </a:br>
            <a:r>
              <a:rPr lang="it-IT" dirty="0"/>
              <a:t>			esempi:	</a:t>
            </a:r>
            <a:r>
              <a:rPr lang="it-IT" b="1" dirty="0">
                <a:solidFill>
                  <a:srgbClr val="FF0000"/>
                </a:solidFill>
                <a:highlight>
                  <a:srgbClr val="FFFF00"/>
                </a:highlight>
              </a:rPr>
              <a:t> </a:t>
            </a:r>
            <a:r>
              <a:rPr lang="it-IT" sz="2200" b="1" dirty="0">
                <a:solidFill>
                  <a:srgbClr val="FF0000"/>
                </a:solidFill>
                <a:highlight>
                  <a:srgbClr val="FFFF00"/>
                </a:highlight>
              </a:rPr>
              <a:t>assign</a:t>
            </a:r>
            <a:r>
              <a:rPr lang="it-IT" sz="2200" dirty="0">
                <a:solidFill>
                  <a:schemeClr val="tx1"/>
                </a:solidFill>
                <a:highlight>
                  <a:srgbClr val="FFFF00"/>
                </a:highlight>
              </a:rPr>
              <a:t> Y3 = (A1) </a:t>
            </a:r>
            <a:r>
              <a:rPr lang="it-IT" sz="2200" b="1" dirty="0">
                <a:solidFill>
                  <a:srgbClr val="FF0000"/>
                </a:solidFill>
                <a:highlight>
                  <a:srgbClr val="FFFF00"/>
                </a:highlight>
              </a:rPr>
              <a:t>&amp;</a:t>
            </a:r>
            <a:r>
              <a:rPr lang="it-IT" sz="2200" dirty="0">
                <a:solidFill>
                  <a:schemeClr val="tx1"/>
                </a:solidFill>
                <a:highlight>
                  <a:srgbClr val="FFFF00"/>
                </a:highlight>
              </a:rPr>
              <a:t> (A0);</a:t>
            </a:r>
            <a:br>
              <a:rPr lang="it-IT" dirty="0"/>
            </a:br>
            <a:endParaRPr lang="it-IT" dirty="0"/>
          </a:p>
          <a:p>
            <a:r>
              <a:rPr lang="it-IT" dirty="0"/>
              <a:t>Le variabili possono essere scalari e vettoriali (con segno o senza segno). Le variabili vettoriali con segno vengono rappresentate in complemento a 2.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96370234-7A19-40B1-8067-D136AFB439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1190" y="5084325"/>
            <a:ext cx="3629025" cy="32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457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9" grpId="0"/>
      <p:bldP spid="16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DB381FF9-98E2-4684-B8C8-C22BC166FC61}"/>
              </a:ext>
            </a:extLst>
          </p:cNvPr>
          <p:cNvSpPr txBox="1">
            <a:spLocks/>
          </p:cNvSpPr>
          <p:nvPr/>
        </p:nvSpPr>
        <p:spPr>
          <a:xfrm>
            <a:off x="373453" y="467437"/>
            <a:ext cx="4938380" cy="5882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/>
              <a:t>RTL design…con il </a:t>
            </a:r>
            <a:r>
              <a:rPr lang="it-IT" altLang="it-IT" sz="3200" b="1" cap="small" dirty="0" err="1"/>
              <a:t>Verilog</a:t>
            </a:r>
            <a:endParaRPr lang="it-IT" altLang="it-IT" sz="4400" b="1" cap="small" dirty="0"/>
          </a:p>
        </p:txBody>
      </p:sp>
      <p:sp>
        <p:nvSpPr>
          <p:cNvPr id="19" name="Segnaposto contenuto 2">
            <a:extLst>
              <a:ext uri="{FF2B5EF4-FFF2-40B4-BE49-F238E27FC236}">
                <a16:creationId xmlns:a16="http://schemas.microsoft.com/office/drawing/2014/main" id="{6A239550-A4D9-44B3-BE94-C0B7A3C97D22}"/>
              </a:ext>
            </a:extLst>
          </p:cNvPr>
          <p:cNvSpPr txBox="1">
            <a:spLocks/>
          </p:cNvSpPr>
          <p:nvPr/>
        </p:nvSpPr>
        <p:spPr>
          <a:xfrm>
            <a:off x="796413" y="1611750"/>
            <a:ext cx="5300941" cy="5489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/>
              <a:t>Tipi di dato</a:t>
            </a:r>
            <a:endParaRPr lang="it-IT" altLang="it-IT" sz="4400" b="1" cap="small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0C70BD4C-A1FC-4F86-8B74-E03F4EACBB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771411"/>
            <a:ext cx="4286250" cy="1276350"/>
          </a:xfrm>
          <a:prstGeom prst="rect">
            <a:avLst/>
          </a:prstGeom>
        </p:spPr>
      </p:pic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A7D9E167-A236-4BDC-86B9-08FE8B46A8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27801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dirty="0"/>
              <a:t>Le variabili possono essere booleane, scalari e vettoriali (con segno o senza segno), intere o reali. Le variabili vettoriali con segno vengono rappresentate in complemento a 2.</a:t>
            </a:r>
          </a:p>
        </p:txBody>
      </p:sp>
    </p:spTree>
    <p:extLst>
      <p:ext uri="{BB962C8B-B14F-4D97-AF65-F5344CB8AC3E}">
        <p14:creationId xmlns:p14="http://schemas.microsoft.com/office/powerpoint/2010/main" val="305075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9" grpId="0"/>
      <p:bldP spid="9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DB381FF9-98E2-4684-B8C8-C22BC166FC61}"/>
              </a:ext>
            </a:extLst>
          </p:cNvPr>
          <p:cNvSpPr txBox="1">
            <a:spLocks/>
          </p:cNvSpPr>
          <p:nvPr/>
        </p:nvSpPr>
        <p:spPr>
          <a:xfrm>
            <a:off x="373453" y="467437"/>
            <a:ext cx="4938380" cy="5882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/>
              <a:t>RTL design…con il </a:t>
            </a:r>
            <a:r>
              <a:rPr lang="it-IT" altLang="it-IT" sz="3200" b="1" cap="small" dirty="0" err="1"/>
              <a:t>Verilog</a:t>
            </a:r>
            <a:endParaRPr lang="it-IT" altLang="it-IT" sz="4400" b="1" cap="small" dirty="0"/>
          </a:p>
        </p:txBody>
      </p:sp>
      <p:sp>
        <p:nvSpPr>
          <p:cNvPr id="19" name="Segnaposto contenuto 2">
            <a:extLst>
              <a:ext uri="{FF2B5EF4-FFF2-40B4-BE49-F238E27FC236}">
                <a16:creationId xmlns:a16="http://schemas.microsoft.com/office/drawing/2014/main" id="{6A239550-A4D9-44B3-BE94-C0B7A3C97D22}"/>
              </a:ext>
            </a:extLst>
          </p:cNvPr>
          <p:cNvSpPr txBox="1">
            <a:spLocks/>
          </p:cNvSpPr>
          <p:nvPr/>
        </p:nvSpPr>
        <p:spPr>
          <a:xfrm>
            <a:off x="796413" y="1611750"/>
            <a:ext cx="5300941" cy="5489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 err="1"/>
              <a:t>logic</a:t>
            </a:r>
            <a:r>
              <a:rPr lang="it-IT" altLang="it-IT" sz="3200" b="1" cap="small" dirty="0"/>
              <a:t> </a:t>
            </a:r>
            <a:r>
              <a:rPr lang="it-IT" altLang="it-IT" sz="3200" b="1" cap="small" dirty="0" err="1"/>
              <a:t>value</a:t>
            </a:r>
            <a:endParaRPr lang="it-IT" altLang="it-IT" sz="4400" b="1" cap="small" dirty="0"/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A7D9E167-A236-4BDC-86B9-08FE8B46A8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27801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dirty="0"/>
              <a:t>0  falso</a:t>
            </a:r>
          </a:p>
          <a:p>
            <a:pPr marL="0" indent="0">
              <a:buNone/>
            </a:pPr>
            <a:r>
              <a:rPr lang="it-IT" dirty="0"/>
              <a:t>1  vero</a:t>
            </a:r>
          </a:p>
          <a:p>
            <a:pPr marL="0" indent="0">
              <a:buNone/>
            </a:pPr>
            <a:r>
              <a:rPr lang="it-IT" dirty="0"/>
              <a:t>X  non determinato</a:t>
            </a:r>
          </a:p>
          <a:p>
            <a:pPr marL="0" indent="0">
              <a:buNone/>
            </a:pPr>
            <a:r>
              <a:rPr lang="it-IT" dirty="0"/>
              <a:t>Z  alta impedenza</a:t>
            </a:r>
          </a:p>
        </p:txBody>
      </p:sp>
    </p:spTree>
    <p:extLst>
      <p:ext uri="{BB962C8B-B14F-4D97-AF65-F5344CB8AC3E}">
        <p14:creationId xmlns:p14="http://schemas.microsoft.com/office/powerpoint/2010/main" val="246510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9" grpId="0"/>
      <p:bldP spid="9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DB381FF9-98E2-4684-B8C8-C22BC166FC61}"/>
              </a:ext>
            </a:extLst>
          </p:cNvPr>
          <p:cNvSpPr txBox="1">
            <a:spLocks/>
          </p:cNvSpPr>
          <p:nvPr/>
        </p:nvSpPr>
        <p:spPr>
          <a:xfrm>
            <a:off x="373453" y="467437"/>
            <a:ext cx="4938380" cy="5882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/>
              <a:t>RTL design…con il </a:t>
            </a:r>
            <a:r>
              <a:rPr lang="it-IT" altLang="it-IT" sz="3200" b="1" cap="small" dirty="0" err="1"/>
              <a:t>Verilog</a:t>
            </a:r>
            <a:endParaRPr lang="it-IT" altLang="it-IT" sz="4400" b="1" cap="small" dirty="0"/>
          </a:p>
        </p:txBody>
      </p:sp>
      <p:sp>
        <p:nvSpPr>
          <p:cNvPr id="19" name="Segnaposto contenuto 2">
            <a:extLst>
              <a:ext uri="{FF2B5EF4-FFF2-40B4-BE49-F238E27FC236}">
                <a16:creationId xmlns:a16="http://schemas.microsoft.com/office/drawing/2014/main" id="{6A239550-A4D9-44B3-BE94-C0B7A3C97D22}"/>
              </a:ext>
            </a:extLst>
          </p:cNvPr>
          <p:cNvSpPr txBox="1">
            <a:spLocks/>
          </p:cNvSpPr>
          <p:nvPr/>
        </p:nvSpPr>
        <p:spPr>
          <a:xfrm>
            <a:off x="796413" y="1611750"/>
            <a:ext cx="5300941" cy="5489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/>
              <a:t>Real </a:t>
            </a:r>
            <a:r>
              <a:rPr lang="it-IT" altLang="it-IT" sz="3200" b="1" cap="small" dirty="0" err="1"/>
              <a:t>value</a:t>
            </a:r>
            <a:endParaRPr lang="it-IT" altLang="it-IT" sz="4400" b="1" cap="small" dirty="0"/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A7D9E167-A236-4BDC-86B9-08FE8B46A8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27801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dirty="0"/>
              <a:t>Di solito vengono scritti in notazione scientifica:</a:t>
            </a:r>
            <a:br>
              <a:rPr lang="it-IT" dirty="0"/>
            </a:br>
            <a:endParaRPr lang="it-IT" dirty="0"/>
          </a:p>
          <a:p>
            <a:r>
              <a:rPr lang="it-IT" dirty="0"/>
              <a:t> 3.8E-3 </a:t>
            </a:r>
            <a:r>
              <a:rPr lang="it-IT" dirty="0">
                <a:sym typeface="Wingdings" panose="05000000000000000000" pitchFamily="2" charset="2"/>
              </a:rPr>
              <a:t> 0.0038   (mantissa, base ed esponente)</a:t>
            </a:r>
          </a:p>
          <a:p>
            <a:pPr marL="0" indent="0">
              <a:buNone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343482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9" grpId="0"/>
      <p:bldP spid="9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DB381FF9-98E2-4684-B8C8-C22BC166FC61}"/>
              </a:ext>
            </a:extLst>
          </p:cNvPr>
          <p:cNvSpPr txBox="1">
            <a:spLocks/>
          </p:cNvSpPr>
          <p:nvPr/>
        </p:nvSpPr>
        <p:spPr>
          <a:xfrm>
            <a:off x="373453" y="467437"/>
            <a:ext cx="4938380" cy="5882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/>
              <a:t>RTL design…con il </a:t>
            </a:r>
            <a:r>
              <a:rPr lang="it-IT" altLang="it-IT" sz="3200" b="1" cap="small" dirty="0" err="1"/>
              <a:t>Verilog</a:t>
            </a:r>
            <a:endParaRPr lang="it-IT" altLang="it-IT" sz="4400" b="1" cap="small" dirty="0"/>
          </a:p>
        </p:txBody>
      </p:sp>
      <p:sp>
        <p:nvSpPr>
          <p:cNvPr id="19" name="Segnaposto contenuto 2">
            <a:extLst>
              <a:ext uri="{FF2B5EF4-FFF2-40B4-BE49-F238E27FC236}">
                <a16:creationId xmlns:a16="http://schemas.microsoft.com/office/drawing/2014/main" id="{6A239550-A4D9-44B3-BE94-C0B7A3C97D22}"/>
              </a:ext>
            </a:extLst>
          </p:cNvPr>
          <p:cNvSpPr txBox="1">
            <a:spLocks/>
          </p:cNvSpPr>
          <p:nvPr/>
        </p:nvSpPr>
        <p:spPr>
          <a:xfrm>
            <a:off x="796413" y="1611750"/>
            <a:ext cx="5300941" cy="5489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 err="1"/>
              <a:t>Integer</a:t>
            </a:r>
            <a:r>
              <a:rPr lang="it-IT" altLang="it-IT" sz="3200" b="1" cap="small" dirty="0"/>
              <a:t> </a:t>
            </a:r>
            <a:r>
              <a:rPr lang="it-IT" altLang="it-IT" sz="3200" b="1" cap="small" dirty="0" err="1"/>
              <a:t>value</a:t>
            </a:r>
            <a:endParaRPr lang="it-IT" altLang="it-IT" sz="4400" b="1" cap="small" dirty="0"/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A7D9E167-A236-4BDC-86B9-08FE8B46A8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27801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dirty="0"/>
              <a:t>Due modi per rappresentare un intero</a:t>
            </a:r>
          </a:p>
          <a:p>
            <a:pPr marL="514350" indent="-514350">
              <a:buFont typeface="+mj-lt"/>
              <a:buAutoNum type="arabicPeriod"/>
            </a:pPr>
            <a:r>
              <a:rPr lang="it-IT" dirty="0"/>
              <a:t>Valore intero a «formato libero», senza dimensione</a:t>
            </a:r>
          </a:p>
          <a:p>
            <a:pPr marL="514350" indent="-514350">
              <a:buFont typeface="+mj-lt"/>
              <a:buAutoNum type="arabicPeriod"/>
            </a:pPr>
            <a:r>
              <a:rPr lang="it-IT" b="1" dirty="0"/>
              <a:t>size</a:t>
            </a:r>
            <a:r>
              <a:rPr lang="it-IT" dirty="0"/>
              <a:t>’ </a:t>
            </a:r>
            <a:r>
              <a:rPr lang="it-IT" b="1" dirty="0">
                <a:solidFill>
                  <a:srgbClr val="FF0000"/>
                </a:solidFill>
              </a:rPr>
              <a:t>base</a:t>
            </a:r>
            <a:r>
              <a:rPr lang="it-IT" dirty="0"/>
              <a:t> </a:t>
            </a:r>
            <a:r>
              <a:rPr lang="it-IT" b="1" dirty="0"/>
              <a:t>valore</a:t>
            </a:r>
            <a:br>
              <a:rPr lang="it-IT" b="1" dirty="0"/>
            </a:br>
            <a:r>
              <a:rPr lang="it-IT" dirty="0"/>
              <a:t>	</a:t>
            </a:r>
            <a:br>
              <a:rPr lang="it-IT" b="1" dirty="0"/>
            </a:br>
            <a:endParaRPr lang="it-IT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64704B-2298-49A9-BA63-2ED003FCA8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4125" y="3840689"/>
            <a:ext cx="5019675" cy="283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462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9" grpId="0"/>
      <p:bldP spid="9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DB381FF9-98E2-4684-B8C8-C22BC166FC61}"/>
              </a:ext>
            </a:extLst>
          </p:cNvPr>
          <p:cNvSpPr txBox="1">
            <a:spLocks/>
          </p:cNvSpPr>
          <p:nvPr/>
        </p:nvSpPr>
        <p:spPr>
          <a:xfrm>
            <a:off x="373453" y="467437"/>
            <a:ext cx="4938380" cy="5882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/>
              <a:t>RTL design…con il </a:t>
            </a:r>
            <a:r>
              <a:rPr lang="it-IT" altLang="it-IT" sz="3200" b="1" cap="small" dirty="0" err="1"/>
              <a:t>Verilog</a:t>
            </a:r>
            <a:endParaRPr lang="it-IT" altLang="it-IT" sz="4400" b="1" cap="small" dirty="0"/>
          </a:p>
        </p:txBody>
      </p:sp>
      <p:sp>
        <p:nvSpPr>
          <p:cNvPr id="19" name="Segnaposto contenuto 2">
            <a:extLst>
              <a:ext uri="{FF2B5EF4-FFF2-40B4-BE49-F238E27FC236}">
                <a16:creationId xmlns:a16="http://schemas.microsoft.com/office/drawing/2014/main" id="{6A239550-A4D9-44B3-BE94-C0B7A3C97D22}"/>
              </a:ext>
            </a:extLst>
          </p:cNvPr>
          <p:cNvSpPr txBox="1">
            <a:spLocks/>
          </p:cNvSpPr>
          <p:nvPr/>
        </p:nvSpPr>
        <p:spPr>
          <a:xfrm>
            <a:off x="796413" y="1611750"/>
            <a:ext cx="5300941" cy="5489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 err="1"/>
              <a:t>Integer</a:t>
            </a:r>
            <a:r>
              <a:rPr lang="it-IT" altLang="it-IT" sz="3200" b="1" cap="small" dirty="0"/>
              <a:t> </a:t>
            </a:r>
            <a:r>
              <a:rPr lang="it-IT" altLang="it-IT" sz="3200" b="1" cap="small" dirty="0" err="1"/>
              <a:t>value</a:t>
            </a:r>
            <a:endParaRPr lang="it-IT" altLang="it-IT" sz="4400" b="1" cap="small" dirty="0"/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A7D9E167-A236-4BDC-86B9-08FE8B46A8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27801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dirty="0"/>
              <a:t>I numeri negativi sono rappresentati in complemento a 2</a:t>
            </a:r>
          </a:p>
          <a:p>
            <a:pPr marL="0" indent="0">
              <a:buNone/>
            </a:pPr>
            <a:r>
              <a:rPr lang="it-IT" dirty="0"/>
              <a:t>Esempio:</a:t>
            </a:r>
            <a:br>
              <a:rPr lang="it-IT" dirty="0"/>
            </a:br>
            <a:r>
              <a:rPr lang="it-IT" dirty="0"/>
              <a:t>-7 = - 0111 -&gt; complemento a 1 -&gt; 1000 -&gt; complemento a 2 -&gt; 1001</a:t>
            </a:r>
          </a:p>
          <a:p>
            <a:pPr marL="0" indent="0">
              <a:buNone/>
            </a:pPr>
            <a:r>
              <a:rPr lang="it-IT" dirty="0"/>
              <a:t>-4 = - 0100 -&gt; complemento a 1 -&gt; 1011 -&gt; complemento a 2 -&gt; 1100</a:t>
            </a:r>
          </a:p>
          <a:p>
            <a:pPr marL="0" indent="0">
              <a:buNone/>
            </a:pPr>
            <a:r>
              <a:rPr lang="it-IT" dirty="0"/>
              <a:t>10=    1010 </a:t>
            </a:r>
            <a:br>
              <a:rPr lang="it-IT" b="1" dirty="0"/>
            </a:br>
            <a:r>
              <a:rPr lang="it-IT" dirty="0"/>
              <a:t>	</a:t>
            </a:r>
            <a:br>
              <a:rPr lang="it-IT" b="1" dirty="0"/>
            </a:br>
            <a:endParaRPr lang="it-IT" b="1" dirty="0"/>
          </a:p>
          <a:p>
            <a:pPr marL="0" indent="0">
              <a:buNone/>
            </a:pPr>
            <a:endParaRPr lang="it-IT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64704B-2298-49A9-BA63-2ED003FCA8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5928" y="4420852"/>
            <a:ext cx="4289276" cy="2425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364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9" grpId="0"/>
      <p:bldP spid="9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6AD022E-B80F-48B2-9A9A-2DDF10989B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10332" y="3938516"/>
            <a:ext cx="6410500" cy="2791250"/>
          </a:xfrm>
        </p:spPr>
        <p:txBody>
          <a:bodyPr>
            <a:normAutofit fontScale="92500" lnSpcReduction="10000"/>
          </a:bodyPr>
          <a:lstStyle/>
          <a:p>
            <a:r>
              <a:rPr lang="it-IT" dirty="0" err="1">
                <a:solidFill>
                  <a:srgbClr val="FF0000"/>
                </a:solidFill>
              </a:rPr>
              <a:t>Bitwise</a:t>
            </a:r>
            <a:r>
              <a:rPr lang="it-IT" dirty="0">
                <a:solidFill>
                  <a:srgbClr val="FF0000"/>
                </a:solidFill>
              </a:rPr>
              <a:t> </a:t>
            </a:r>
            <a:r>
              <a:rPr lang="it-IT" dirty="0" err="1">
                <a:solidFill>
                  <a:srgbClr val="FF0000"/>
                </a:solidFill>
              </a:rPr>
              <a:t>operators</a:t>
            </a:r>
            <a:r>
              <a:rPr lang="it-IT" dirty="0">
                <a:solidFill>
                  <a:srgbClr val="FF0000"/>
                </a:solidFill>
              </a:rPr>
              <a:t>:</a:t>
            </a:r>
            <a:r>
              <a:rPr lang="it-IT" dirty="0"/>
              <a:t> realizzano operazioni «bit-</a:t>
            </a:r>
            <a:r>
              <a:rPr lang="it-IT" dirty="0" err="1"/>
              <a:t>oriented</a:t>
            </a:r>
            <a:r>
              <a:rPr lang="it-IT" dirty="0"/>
              <a:t>» sui vettori: </a:t>
            </a:r>
            <a:br>
              <a:rPr lang="it-IT" dirty="0"/>
            </a:br>
            <a:r>
              <a:rPr lang="it-IT" dirty="0"/>
              <a:t> ~(4’b0101) = {~0,~1,~0,~1} = 4’b1010 </a:t>
            </a:r>
            <a:br>
              <a:rPr lang="it-IT" dirty="0"/>
            </a:br>
            <a:r>
              <a:rPr lang="it-IT" dirty="0"/>
              <a:t> 4’b0101 &amp; 4’b0011 = {0&amp;0, 1&amp;0, 0&amp;1, 1&amp;1} = 4’b0001</a:t>
            </a:r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Reduction operators</a:t>
            </a:r>
            <a:r>
              <a:rPr lang="en-US" dirty="0"/>
              <a:t> </a:t>
            </a:r>
            <a:r>
              <a:rPr lang="en-US" dirty="0" err="1"/>
              <a:t>agiscono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ogni</a:t>
            </a:r>
            <a:r>
              <a:rPr lang="en-US" dirty="0"/>
              <a:t> bit del </a:t>
            </a:r>
            <a:r>
              <a:rPr lang="en-US" dirty="0" err="1"/>
              <a:t>vettore</a:t>
            </a:r>
            <a:r>
              <a:rPr lang="en-US" dirty="0"/>
              <a:t> di </a:t>
            </a:r>
            <a:r>
              <a:rPr lang="en-US" dirty="0" err="1"/>
              <a:t>ingresso</a:t>
            </a:r>
            <a:r>
              <a:rPr lang="en-US" dirty="0"/>
              <a:t>: </a:t>
            </a:r>
            <a:br>
              <a:rPr lang="en-US" dirty="0"/>
            </a:br>
            <a:r>
              <a:rPr lang="en-US" dirty="0"/>
              <a:t> &amp;(4’b0101) = 0 &amp; 1 &amp; 0 &amp; 1 = 1’b0</a:t>
            </a:r>
            <a:endParaRPr lang="it-IT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2BD2F4AF-3F1F-4546-9351-6F4588B2A2BD}"/>
              </a:ext>
            </a:extLst>
          </p:cNvPr>
          <p:cNvSpPr txBox="1"/>
          <p:nvPr/>
        </p:nvSpPr>
        <p:spPr>
          <a:xfrm>
            <a:off x="3582785" y="1779906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B4391C77-BCB2-4265-9212-04659F6F2031}"/>
              </a:ext>
            </a:extLst>
          </p:cNvPr>
          <p:cNvSpPr txBox="1">
            <a:spLocks/>
          </p:cNvSpPr>
          <p:nvPr/>
        </p:nvSpPr>
        <p:spPr>
          <a:xfrm>
            <a:off x="373453" y="450811"/>
            <a:ext cx="4938380" cy="5882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/>
              <a:t>RTL design…con il </a:t>
            </a:r>
            <a:r>
              <a:rPr lang="it-IT" altLang="it-IT" sz="3200" b="1" cap="small" dirty="0" err="1"/>
              <a:t>Verilog</a:t>
            </a:r>
            <a:endParaRPr lang="it-IT" altLang="it-IT" sz="4400" b="1" cap="small" dirty="0"/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686F07BD-54B0-4583-B5C2-4A86EBA34AE5}"/>
              </a:ext>
            </a:extLst>
          </p:cNvPr>
          <p:cNvSpPr txBox="1">
            <a:spLocks/>
          </p:cNvSpPr>
          <p:nvPr/>
        </p:nvSpPr>
        <p:spPr>
          <a:xfrm>
            <a:off x="5311833" y="835010"/>
            <a:ext cx="3303639" cy="5763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4400" b="1" cap="small" dirty="0"/>
              <a:t>Operatori</a:t>
            </a:r>
            <a:r>
              <a:rPr lang="it-IT" altLang="it-IT" sz="1600" b="1" cap="small" dirty="0"/>
              <a:t>     </a:t>
            </a:r>
            <a:endParaRPr lang="it-IT" altLang="it-IT" sz="3200" b="1" cap="small" dirty="0"/>
          </a:p>
        </p:txBody>
      </p:sp>
      <p:sp>
        <p:nvSpPr>
          <p:cNvPr id="13" name="Segnaposto contenuto 2">
            <a:extLst>
              <a:ext uri="{FF2B5EF4-FFF2-40B4-BE49-F238E27FC236}">
                <a16:creationId xmlns:a16="http://schemas.microsoft.com/office/drawing/2014/main" id="{3C4686C4-CBEC-49E5-96CA-03E51C5426EF}"/>
              </a:ext>
            </a:extLst>
          </p:cNvPr>
          <p:cNvSpPr txBox="1">
            <a:spLocks/>
          </p:cNvSpPr>
          <p:nvPr/>
        </p:nvSpPr>
        <p:spPr>
          <a:xfrm>
            <a:off x="23362" y="1993198"/>
            <a:ext cx="12168638" cy="132556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Sui segnali, scalari o vettoriali, tipicamente applichiamo gli operatori, cioè delle parole chiave dedicate che indicano una particolare operazione.</a:t>
            </a:r>
          </a:p>
          <a:p>
            <a:r>
              <a:rPr lang="it-IT" dirty="0"/>
              <a:t>Ne esistono di molteplici tipologie: </a:t>
            </a:r>
            <a:r>
              <a:rPr lang="it-IT" dirty="0" err="1"/>
              <a:t>Bitwise</a:t>
            </a:r>
            <a:r>
              <a:rPr lang="it-IT" dirty="0"/>
              <a:t>, </a:t>
            </a:r>
            <a:r>
              <a:rPr lang="it-IT" dirty="0" err="1"/>
              <a:t>Reduction</a:t>
            </a:r>
            <a:r>
              <a:rPr lang="it-IT" dirty="0"/>
              <a:t>, </a:t>
            </a:r>
            <a:r>
              <a:rPr lang="it-IT" dirty="0" err="1"/>
              <a:t>Logical</a:t>
            </a:r>
            <a:r>
              <a:rPr lang="it-IT" dirty="0"/>
              <a:t>, </a:t>
            </a:r>
            <a:r>
              <a:rPr lang="it-IT" dirty="0" err="1"/>
              <a:t>Arithmetic</a:t>
            </a:r>
            <a:r>
              <a:rPr lang="it-IT" dirty="0"/>
              <a:t>.. </a:t>
            </a:r>
            <a:r>
              <a:rPr lang="it-IT" dirty="0" err="1"/>
              <a:t>ecc</a:t>
            </a:r>
            <a:endParaRPr lang="it-IT" dirty="0"/>
          </a:p>
        </p:txBody>
      </p:sp>
      <p:pic>
        <p:nvPicPr>
          <p:cNvPr id="14" name="Immagine 4">
            <a:extLst>
              <a:ext uri="{FF2B5EF4-FFF2-40B4-BE49-F238E27FC236}">
                <a16:creationId xmlns:a16="http://schemas.microsoft.com/office/drawing/2014/main" id="{AB06FABF-0541-4D4E-991B-976D4752FE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453" y="3900600"/>
            <a:ext cx="2292422" cy="2807246"/>
          </a:xfrm>
          <a:prstGeom prst="rect">
            <a:avLst/>
          </a:prstGeom>
        </p:spPr>
      </p:pic>
      <p:pic>
        <p:nvPicPr>
          <p:cNvPr id="15" name="Immagine 6">
            <a:extLst>
              <a:ext uri="{FF2B5EF4-FFF2-40B4-BE49-F238E27FC236}">
                <a16:creationId xmlns:a16="http://schemas.microsoft.com/office/drawing/2014/main" id="{FEC6BCCA-8358-4369-AFE1-2C10FDF3F9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19045" y="3629923"/>
            <a:ext cx="2347344" cy="3099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222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/>
      <p:bldP spid="1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6AD022E-B80F-48B2-9A9A-2DDF10989B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921" y="1631236"/>
            <a:ext cx="11524649" cy="1778890"/>
          </a:xfrm>
        </p:spPr>
        <p:txBody>
          <a:bodyPr>
            <a:normAutofit/>
          </a:bodyPr>
          <a:lstStyle/>
          <a:p>
            <a:r>
              <a:rPr lang="it-IT" dirty="0" err="1">
                <a:solidFill>
                  <a:srgbClr val="FF0000"/>
                </a:solidFill>
              </a:rPr>
              <a:t>Logical</a:t>
            </a:r>
            <a:r>
              <a:rPr lang="it-IT" dirty="0">
                <a:solidFill>
                  <a:srgbClr val="FF0000"/>
                </a:solidFill>
              </a:rPr>
              <a:t> </a:t>
            </a:r>
            <a:r>
              <a:rPr lang="it-IT" dirty="0" err="1">
                <a:solidFill>
                  <a:srgbClr val="FF0000"/>
                </a:solidFill>
              </a:rPr>
              <a:t>operators</a:t>
            </a:r>
            <a:r>
              <a:rPr lang="it-IT" dirty="0">
                <a:solidFill>
                  <a:srgbClr val="FF0000"/>
                </a:solidFill>
              </a:rPr>
              <a:t> </a:t>
            </a:r>
            <a:r>
              <a:rPr lang="it-IT" dirty="0"/>
              <a:t>realizzano test su variabili, segnali di tipo booleano e restituiscono valori ad un 1 bit (vero/falso)</a:t>
            </a:r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Equality and Relational operators</a:t>
            </a:r>
            <a:r>
              <a:rPr lang="en-US" dirty="0"/>
              <a:t> </a:t>
            </a:r>
            <a:r>
              <a:rPr lang="en-US" dirty="0" err="1"/>
              <a:t>controllano</a:t>
            </a:r>
            <a:r>
              <a:rPr lang="en-US" dirty="0"/>
              <a:t> se due numeri </a:t>
            </a:r>
            <a:r>
              <a:rPr lang="en-US" dirty="0" err="1"/>
              <a:t>sono</a:t>
            </a:r>
            <a:r>
              <a:rPr lang="en-US" dirty="0"/>
              <a:t> </a:t>
            </a:r>
            <a:r>
              <a:rPr lang="en-US" dirty="0" err="1"/>
              <a:t>uguali</a:t>
            </a:r>
            <a:r>
              <a:rPr lang="en-US" dirty="0"/>
              <a:t>, </a:t>
            </a:r>
            <a:r>
              <a:rPr lang="en-US" dirty="0" err="1"/>
              <a:t>maggiori</a:t>
            </a:r>
            <a:r>
              <a:rPr lang="en-US" dirty="0"/>
              <a:t> o </a:t>
            </a:r>
            <a:r>
              <a:rPr lang="en-US" dirty="0" err="1"/>
              <a:t>minori</a:t>
            </a:r>
            <a:endParaRPr lang="it-IT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2BD2F4AF-3F1F-4546-9351-6F4588B2A2BD}"/>
              </a:ext>
            </a:extLst>
          </p:cNvPr>
          <p:cNvSpPr txBox="1"/>
          <p:nvPr/>
        </p:nvSpPr>
        <p:spPr>
          <a:xfrm>
            <a:off x="3582785" y="1779906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B4391C77-BCB2-4265-9212-04659F6F2031}"/>
              </a:ext>
            </a:extLst>
          </p:cNvPr>
          <p:cNvSpPr txBox="1">
            <a:spLocks/>
          </p:cNvSpPr>
          <p:nvPr/>
        </p:nvSpPr>
        <p:spPr>
          <a:xfrm>
            <a:off x="373453" y="450811"/>
            <a:ext cx="4938380" cy="5882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/>
              <a:t>RTL design…con il </a:t>
            </a:r>
            <a:r>
              <a:rPr lang="it-IT" altLang="it-IT" sz="3200" b="1" cap="small" dirty="0" err="1"/>
              <a:t>Verilog</a:t>
            </a:r>
            <a:endParaRPr lang="it-IT" altLang="it-IT" sz="4400" b="1" cap="small" dirty="0"/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686F07BD-54B0-4583-B5C2-4A86EBA34AE5}"/>
              </a:ext>
            </a:extLst>
          </p:cNvPr>
          <p:cNvSpPr txBox="1">
            <a:spLocks/>
          </p:cNvSpPr>
          <p:nvPr/>
        </p:nvSpPr>
        <p:spPr>
          <a:xfrm>
            <a:off x="5311833" y="835010"/>
            <a:ext cx="3303639" cy="5763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4400" b="1" cap="small" dirty="0"/>
              <a:t>Operatori</a:t>
            </a:r>
            <a:r>
              <a:rPr lang="it-IT" altLang="it-IT" sz="1600" b="1" cap="small" dirty="0"/>
              <a:t>     </a:t>
            </a:r>
            <a:endParaRPr lang="it-IT" altLang="it-IT" sz="3200" b="1" cap="smal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D2AF5B-E41B-4D7E-BC31-3F211BAD94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62" y="3561300"/>
            <a:ext cx="3232735" cy="31684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C8754F-A95C-4788-AC3A-ED435924B4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4797" y="3561300"/>
            <a:ext cx="2888281" cy="79456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D0AB096-69A0-4D02-BE2A-687A75E94A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24758" y="4442468"/>
            <a:ext cx="2648357" cy="1783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770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A4A48A2-096C-41FC-81F8-87DA882BBE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012" y="1503726"/>
            <a:ext cx="7000775" cy="4375484"/>
          </a:xfrm>
          <a:prstGeom prst="rect">
            <a:avLst/>
          </a:prstGeom>
        </p:spPr>
      </p:pic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94D8969C-5302-4395-9BB2-F722C83BFBD5}"/>
              </a:ext>
            </a:extLst>
          </p:cNvPr>
          <p:cNvSpPr txBox="1">
            <a:spLocks/>
          </p:cNvSpPr>
          <p:nvPr/>
        </p:nvSpPr>
        <p:spPr>
          <a:xfrm>
            <a:off x="373452" y="450811"/>
            <a:ext cx="11465621" cy="7904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/>
              <a:t>RTL design…con il </a:t>
            </a:r>
            <a:r>
              <a:rPr lang="it-IT" altLang="it-IT" sz="3200" b="1" cap="small" dirty="0" err="1"/>
              <a:t>Verilog</a:t>
            </a:r>
            <a:r>
              <a:rPr lang="it-IT" altLang="it-IT" sz="3200" b="1" cap="small" dirty="0"/>
              <a:t>:  </a:t>
            </a:r>
            <a:r>
              <a:rPr lang="it-IT" altLang="it-IT" sz="2400" b="1" cap="small" dirty="0">
                <a:solidFill>
                  <a:srgbClr val="FF0000"/>
                </a:solidFill>
              </a:rPr>
              <a:t>Esempio 1 </a:t>
            </a:r>
            <a:br>
              <a:rPr lang="it-IT" altLang="it-IT" sz="2400" b="1" cap="small" dirty="0">
                <a:solidFill>
                  <a:srgbClr val="FF0000"/>
                </a:solidFill>
              </a:rPr>
            </a:br>
            <a:r>
              <a:rPr lang="it-IT" altLang="it-IT" sz="2400" b="1" cap="small" dirty="0">
                <a:solidFill>
                  <a:srgbClr val="FF0000"/>
                </a:solidFill>
              </a:rPr>
              <a:t>project_1</a:t>
            </a:r>
            <a:endParaRPr lang="it-IT" altLang="it-IT" sz="4400" b="1" cap="small" dirty="0">
              <a:solidFill>
                <a:srgbClr val="FF0000"/>
              </a:solidFill>
            </a:endParaRP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3F3B9125-EE76-4496-9FA8-AB49AFFAEB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1799" y="2897204"/>
            <a:ext cx="6337274" cy="396079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D3A9DF2-DBB4-441C-8B5E-9D7956BC1032}"/>
              </a:ext>
            </a:extLst>
          </p:cNvPr>
          <p:cNvSpPr txBox="1"/>
          <p:nvPr/>
        </p:nvSpPr>
        <p:spPr>
          <a:xfrm>
            <a:off x="8329353" y="1662545"/>
            <a:ext cx="34006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Prendiamo confidenza con </a:t>
            </a:r>
            <a:r>
              <a:rPr lang="it-IT" dirty="0" err="1"/>
              <a:t>Vivado</a:t>
            </a:r>
            <a:r>
              <a:rPr lang="it-IT" dirty="0"/>
              <a:t> e scriviamo un progetto da scratch</a:t>
            </a:r>
          </a:p>
        </p:txBody>
      </p:sp>
    </p:spTree>
    <p:extLst>
      <p:ext uri="{BB962C8B-B14F-4D97-AF65-F5344CB8AC3E}">
        <p14:creationId xmlns:p14="http://schemas.microsoft.com/office/powerpoint/2010/main" val="1099475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F7BF0C-AEBD-4638-878E-659EE38B1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Open </a:t>
            </a:r>
            <a:r>
              <a:rPr lang="it-IT" dirty="0" err="1"/>
              <a:t>Vivado</a:t>
            </a:r>
            <a:r>
              <a:rPr lang="it-IT" dirty="0"/>
              <a:t>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FE149E-277C-42A3-8BDA-BBF56B16F1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013626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/>
          <p:cNvSpPr/>
          <p:nvPr/>
        </p:nvSpPr>
        <p:spPr>
          <a:xfrm>
            <a:off x="0" y="981451"/>
            <a:ext cx="9941169" cy="36625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it-IT" altLang="it-IT" sz="2600" b="1" dirty="0"/>
              <a:t>Di cosa stiamo parlando</a:t>
            </a:r>
          </a:p>
          <a:p>
            <a:pPr lvl="1"/>
            <a:endParaRPr lang="it-IT" altLang="it-IT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it-IT" altLang="it-IT" sz="2600" dirty="0"/>
              <a:t>Per iniziare a parlare di </a:t>
            </a:r>
            <a:r>
              <a:rPr lang="it-IT" altLang="it-IT" sz="2600" dirty="0" err="1"/>
              <a:t>Verilog</a:t>
            </a:r>
            <a:r>
              <a:rPr lang="it-IT" altLang="it-IT" sz="2600" dirty="0"/>
              <a:t> dobbiamo parlare di un linguaggio HDL…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it-IT" altLang="it-IT" sz="26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it-IT" altLang="it-IT" sz="2600" dirty="0"/>
              <a:t>Un linguaggio HDL (Hardware </a:t>
            </a:r>
            <a:r>
              <a:rPr lang="it-IT" altLang="it-IT" sz="2600" dirty="0" err="1"/>
              <a:t>Description</a:t>
            </a:r>
            <a:r>
              <a:rPr lang="it-IT" altLang="it-IT" sz="2600" dirty="0"/>
              <a:t> Language) è un linguaggio testuale che ci permette, attraverso costrutti normati, di definire una </a:t>
            </a:r>
            <a:r>
              <a:rPr lang="it-IT" altLang="it-IT" sz="2600" dirty="0" err="1"/>
              <a:t>netlist</a:t>
            </a:r>
            <a:r>
              <a:rPr lang="it-IT" altLang="it-IT" sz="2600" dirty="0"/>
              <a:t> tra componenti basilari di elettronica</a:t>
            </a:r>
          </a:p>
          <a:p>
            <a:pPr lvl="1"/>
            <a:endParaRPr lang="it-IT" altLang="it-IT" sz="2600" dirty="0"/>
          </a:p>
        </p:txBody>
      </p:sp>
      <p:sp>
        <p:nvSpPr>
          <p:cNvPr id="5" name="Segnaposto contenuto 2"/>
          <p:cNvSpPr txBox="1">
            <a:spLocks/>
          </p:cNvSpPr>
          <p:nvPr/>
        </p:nvSpPr>
        <p:spPr>
          <a:xfrm>
            <a:off x="8204662" y="289903"/>
            <a:ext cx="3283952" cy="6915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4400" b="1" cap="small" dirty="0"/>
              <a:t>introduzione</a:t>
            </a:r>
          </a:p>
        </p:txBody>
      </p:sp>
      <p:sp>
        <p:nvSpPr>
          <p:cNvPr id="2" name="Segnaposto data 1">
            <a:extLst>
              <a:ext uri="{FF2B5EF4-FFF2-40B4-BE49-F238E27FC236}">
                <a16:creationId xmlns:a16="http://schemas.microsoft.com/office/drawing/2014/main" id="{DCEA8ADA-E9F9-4439-BC58-DF9DF83C3E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013E32-987A-4F4A-9430-3C91F4773DEB}" type="datetime1">
              <a:rPr lang="it-IT" smtClean="0"/>
              <a:t>15/02/2022</a:t>
            </a:fld>
            <a:endParaRPr lang="it-IT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B19015F2-2868-4D01-9C32-7286FB261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76486-C2C4-4D7A-B39C-4A60E478F588}" type="slidenum">
              <a:rPr lang="it-IT" smtClean="0"/>
              <a:t>2</a:t>
            </a:fld>
            <a:endParaRPr lang="it-IT"/>
          </a:p>
        </p:txBody>
      </p:sp>
      <p:sp>
        <p:nvSpPr>
          <p:cNvPr id="6" name="Freccia in giù 5">
            <a:extLst>
              <a:ext uri="{FF2B5EF4-FFF2-40B4-BE49-F238E27FC236}">
                <a16:creationId xmlns:a16="http://schemas.microsoft.com/office/drawing/2014/main" id="{0E586D27-A6BF-4B9C-8BBF-C6ACD3065182}"/>
              </a:ext>
            </a:extLst>
          </p:cNvPr>
          <p:cNvSpPr/>
          <p:nvPr/>
        </p:nvSpPr>
        <p:spPr>
          <a:xfrm rot="2360587">
            <a:off x="3647438" y="4337397"/>
            <a:ext cx="616527" cy="144693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Freccia in giù 6">
            <a:extLst>
              <a:ext uri="{FF2B5EF4-FFF2-40B4-BE49-F238E27FC236}">
                <a16:creationId xmlns:a16="http://schemas.microsoft.com/office/drawing/2014/main" id="{D5CA4C55-76A3-435F-9010-C5AD918901FD}"/>
              </a:ext>
            </a:extLst>
          </p:cNvPr>
          <p:cNvSpPr/>
          <p:nvPr/>
        </p:nvSpPr>
        <p:spPr>
          <a:xfrm rot="19777498">
            <a:off x="5294096" y="4373049"/>
            <a:ext cx="616527" cy="144693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C9A33121-1A08-4418-9BCA-A092737D5337}"/>
              </a:ext>
            </a:extLst>
          </p:cNvPr>
          <p:cNvSpPr txBox="1">
            <a:spLocks/>
          </p:cNvSpPr>
          <p:nvPr/>
        </p:nvSpPr>
        <p:spPr>
          <a:xfrm>
            <a:off x="2757824" y="5748610"/>
            <a:ext cx="1197877" cy="5274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/>
              <a:t>VHDL</a:t>
            </a:r>
            <a:endParaRPr lang="it-IT" altLang="it-IT" sz="4400" b="1" cap="small" dirty="0"/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4FEE5753-B82E-4DC8-A642-DD8EA7059699}"/>
              </a:ext>
            </a:extLst>
          </p:cNvPr>
          <p:cNvSpPr txBox="1">
            <a:spLocks/>
          </p:cNvSpPr>
          <p:nvPr/>
        </p:nvSpPr>
        <p:spPr>
          <a:xfrm>
            <a:off x="5500207" y="5748609"/>
            <a:ext cx="1449233" cy="5274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 err="1"/>
              <a:t>Verilog</a:t>
            </a:r>
            <a:endParaRPr lang="it-IT" altLang="it-IT" sz="4400" b="1" cap="small" dirty="0"/>
          </a:p>
        </p:txBody>
      </p:sp>
    </p:spTree>
    <p:extLst>
      <p:ext uri="{BB962C8B-B14F-4D97-AF65-F5344CB8AC3E}">
        <p14:creationId xmlns:p14="http://schemas.microsoft.com/office/powerpoint/2010/main" val="3567412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7" grpId="0" animBg="1"/>
      <p:bldP spid="8" grpId="0"/>
      <p:bldP spid="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6AD022E-B80F-48B2-9A9A-2DDF10989B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13181" y="2149238"/>
            <a:ext cx="6665496" cy="1778890"/>
          </a:xfrm>
        </p:spPr>
        <p:txBody>
          <a:bodyPr>
            <a:normAutofit/>
          </a:bodyPr>
          <a:lstStyle/>
          <a:p>
            <a:r>
              <a:rPr lang="it-IT" dirty="0" err="1">
                <a:solidFill>
                  <a:srgbClr val="FF0000"/>
                </a:solidFill>
              </a:rPr>
              <a:t>Arithmetic</a:t>
            </a:r>
            <a:r>
              <a:rPr lang="it-IT" dirty="0">
                <a:solidFill>
                  <a:srgbClr val="FF0000"/>
                </a:solidFill>
              </a:rPr>
              <a:t> </a:t>
            </a:r>
            <a:r>
              <a:rPr lang="it-IT" dirty="0" err="1">
                <a:solidFill>
                  <a:srgbClr val="FF0000"/>
                </a:solidFill>
              </a:rPr>
              <a:t>operators</a:t>
            </a:r>
            <a:r>
              <a:rPr lang="it-IT" dirty="0">
                <a:solidFill>
                  <a:srgbClr val="FF0000"/>
                </a:solidFill>
              </a:rPr>
              <a:t> </a:t>
            </a:r>
            <a:r>
              <a:rPr lang="it-IT" dirty="0"/>
              <a:t>realizzano le classiche operazioni di somma, sottrazione, moltiplicazione, divisione </a:t>
            </a:r>
            <a:r>
              <a:rPr lang="it-IT" dirty="0" err="1"/>
              <a:t>ecc</a:t>
            </a:r>
            <a:r>
              <a:rPr lang="it-IT" dirty="0"/>
              <a:t>…</a:t>
            </a:r>
            <a:br>
              <a:rPr lang="it-IT" dirty="0"/>
            </a:br>
            <a:r>
              <a:rPr lang="it-IT" dirty="0"/>
              <a:t>Da notare gli operatori di shift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2BD2F4AF-3F1F-4546-9351-6F4588B2A2BD}"/>
              </a:ext>
            </a:extLst>
          </p:cNvPr>
          <p:cNvSpPr txBox="1"/>
          <p:nvPr/>
        </p:nvSpPr>
        <p:spPr>
          <a:xfrm>
            <a:off x="3582785" y="1779906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B4391C77-BCB2-4265-9212-04659F6F2031}"/>
              </a:ext>
            </a:extLst>
          </p:cNvPr>
          <p:cNvSpPr txBox="1">
            <a:spLocks/>
          </p:cNvSpPr>
          <p:nvPr/>
        </p:nvSpPr>
        <p:spPr>
          <a:xfrm>
            <a:off x="373453" y="450811"/>
            <a:ext cx="4938380" cy="5882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/>
              <a:t>RTL design…con il </a:t>
            </a:r>
            <a:r>
              <a:rPr lang="it-IT" altLang="it-IT" sz="3200" b="1" cap="small" dirty="0" err="1"/>
              <a:t>Verilog</a:t>
            </a:r>
            <a:endParaRPr lang="it-IT" altLang="it-IT" sz="4400" b="1" cap="small" dirty="0"/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686F07BD-54B0-4583-B5C2-4A86EBA34AE5}"/>
              </a:ext>
            </a:extLst>
          </p:cNvPr>
          <p:cNvSpPr txBox="1">
            <a:spLocks/>
          </p:cNvSpPr>
          <p:nvPr/>
        </p:nvSpPr>
        <p:spPr>
          <a:xfrm>
            <a:off x="5311833" y="835010"/>
            <a:ext cx="3303639" cy="5763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4400" b="1" cap="small" dirty="0"/>
              <a:t>Operatori</a:t>
            </a:r>
            <a:r>
              <a:rPr lang="it-IT" altLang="it-IT" sz="1600" b="1" cap="small" dirty="0"/>
              <a:t>     </a:t>
            </a:r>
            <a:endParaRPr lang="it-IT" altLang="it-IT" sz="3200" b="1" cap="smal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E28CC2-F8CB-48FB-8858-3F9FF0A494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430" y="1821245"/>
            <a:ext cx="3514725" cy="443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313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A4A48A2-096C-41FC-81F8-87DA882BBE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012" y="1681525"/>
            <a:ext cx="7000775" cy="4375484"/>
          </a:xfrm>
          <a:prstGeom prst="rect">
            <a:avLst/>
          </a:prstGeom>
        </p:spPr>
      </p:pic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94D8969C-5302-4395-9BB2-F722C83BFBD5}"/>
              </a:ext>
            </a:extLst>
          </p:cNvPr>
          <p:cNvSpPr txBox="1">
            <a:spLocks/>
          </p:cNvSpPr>
          <p:nvPr/>
        </p:nvSpPr>
        <p:spPr>
          <a:xfrm>
            <a:off x="373452" y="450811"/>
            <a:ext cx="11465621" cy="7904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/>
              <a:t>RTL design…con il </a:t>
            </a:r>
            <a:r>
              <a:rPr lang="it-IT" altLang="it-IT" sz="3200" b="1" cap="small" dirty="0" err="1"/>
              <a:t>Verilog</a:t>
            </a:r>
            <a:r>
              <a:rPr lang="it-IT" altLang="it-IT" sz="3200" b="1" cap="small" dirty="0"/>
              <a:t>:  </a:t>
            </a:r>
            <a:r>
              <a:rPr lang="it-IT" altLang="it-IT" sz="2400" b="1" cap="small" dirty="0">
                <a:solidFill>
                  <a:srgbClr val="FF0000"/>
                </a:solidFill>
              </a:rPr>
              <a:t>Esempio 2 </a:t>
            </a:r>
            <a:br>
              <a:rPr lang="it-IT" altLang="it-IT" sz="2400" b="1" cap="small" dirty="0">
                <a:solidFill>
                  <a:srgbClr val="FF0000"/>
                </a:solidFill>
              </a:rPr>
            </a:br>
            <a:r>
              <a:rPr lang="it-IT" altLang="it-IT" sz="2400" b="1" cap="small" dirty="0">
                <a:solidFill>
                  <a:srgbClr val="FF0000"/>
                </a:solidFill>
              </a:rPr>
              <a:t>project_2_operatorShift_Logical_arithmetic</a:t>
            </a:r>
            <a:endParaRPr lang="it-IT" altLang="it-IT" sz="4400" b="1" cap="small" dirty="0">
              <a:solidFill>
                <a:srgbClr val="FF0000"/>
              </a:solidFill>
            </a:endParaRP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3172CE7E-DA9A-4A39-822C-5D518D6814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5906" y="2443505"/>
            <a:ext cx="7076493" cy="44228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4AB73F4-77F0-4308-ACC3-32333682214E}"/>
              </a:ext>
            </a:extLst>
          </p:cNvPr>
          <p:cNvSpPr txBox="1"/>
          <p:nvPr/>
        </p:nvSpPr>
        <p:spPr>
          <a:xfrm>
            <a:off x="7747462" y="1404850"/>
            <a:ext cx="34006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Iniziamo ad usare gli operatori finora incontrati</a:t>
            </a:r>
          </a:p>
        </p:txBody>
      </p:sp>
    </p:spTree>
    <p:extLst>
      <p:ext uri="{BB962C8B-B14F-4D97-AF65-F5344CB8AC3E}">
        <p14:creationId xmlns:p14="http://schemas.microsoft.com/office/powerpoint/2010/main" val="4165169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>
            <a:extLst>
              <a:ext uri="{FF2B5EF4-FFF2-40B4-BE49-F238E27FC236}">
                <a16:creationId xmlns:a16="http://schemas.microsoft.com/office/drawing/2014/main" id="{EA09408C-079E-45B7-943C-6CD603AAC8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5289" y="3773260"/>
            <a:ext cx="2347344" cy="3099843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2BD2F4AF-3F1F-4546-9351-6F4588B2A2BD}"/>
              </a:ext>
            </a:extLst>
          </p:cNvPr>
          <p:cNvSpPr txBox="1"/>
          <p:nvPr/>
        </p:nvSpPr>
        <p:spPr>
          <a:xfrm>
            <a:off x="3582785" y="1779906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B4391C77-BCB2-4265-9212-04659F6F2031}"/>
              </a:ext>
            </a:extLst>
          </p:cNvPr>
          <p:cNvSpPr txBox="1">
            <a:spLocks/>
          </p:cNvSpPr>
          <p:nvPr/>
        </p:nvSpPr>
        <p:spPr>
          <a:xfrm>
            <a:off x="373453" y="467437"/>
            <a:ext cx="4938380" cy="5882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/>
              <a:t>RTL design…con il </a:t>
            </a:r>
            <a:r>
              <a:rPr lang="it-IT" altLang="it-IT" sz="3200" b="1" cap="small" dirty="0" err="1"/>
              <a:t>Verilog</a:t>
            </a:r>
            <a:endParaRPr lang="it-IT" altLang="it-IT" sz="4400" b="1" cap="small" dirty="0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55922238-2C2A-4956-AA93-39DC591622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9367" y="1157950"/>
            <a:ext cx="7645400" cy="553997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5BA1CF"/>
                </a:solidFill>
                <a:effectLst/>
                <a:latin typeface="Consolas" panose="020B0609020204030204" pitchFamily="49" charset="0"/>
              </a:rPr>
              <a:t>module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bitwise_operators ();</a:t>
            </a:r>
            <a:endParaRPr kumimoji="0" lang="it-IT" altLang="it-IT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endParaRPr kumimoji="0" lang="it-IT" altLang="it-IT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5BA1CF"/>
                </a:solidFill>
                <a:effectLst/>
                <a:latin typeface="Consolas" panose="020B0609020204030204" pitchFamily="49" charset="0"/>
              </a:rPr>
              <a:t>reg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r_A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09900"/>
                </a:solidFill>
                <a:effectLst/>
                <a:latin typeface="Consolas" panose="020B0609020204030204" pitchFamily="49" charset="0"/>
              </a:rPr>
              <a:t>1'b1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;</a:t>
            </a:r>
            <a:endParaRPr kumimoji="0" lang="it-IT" altLang="it-IT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5BA1CF"/>
                </a:solidFill>
                <a:effectLst/>
                <a:latin typeface="Consolas" panose="020B0609020204030204" pitchFamily="49" charset="0"/>
              </a:rPr>
              <a:t>reg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r_B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09900"/>
                </a:solidFill>
                <a:effectLst/>
                <a:latin typeface="Consolas" panose="020B0609020204030204" pitchFamily="49" charset="0"/>
              </a:rPr>
              <a:t>1'b0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;</a:t>
            </a:r>
            <a:endParaRPr kumimoji="0" lang="it-IT" altLang="it-IT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endParaRPr kumimoji="0" lang="it-IT" altLang="it-IT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5BA1CF"/>
                </a:solidFill>
                <a:effectLst/>
                <a:latin typeface="Consolas" panose="020B0609020204030204" pitchFamily="49" charset="0"/>
              </a:rPr>
              <a:t>reg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09900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09900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r_X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09900"/>
                </a:solidFill>
                <a:effectLst/>
                <a:latin typeface="Consolas" panose="020B0609020204030204" pitchFamily="49" charset="0"/>
              </a:rPr>
              <a:t>4'b0101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;</a:t>
            </a:r>
            <a:endParaRPr kumimoji="0" lang="it-IT" altLang="it-IT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5BA1CF"/>
                </a:solidFill>
                <a:effectLst/>
                <a:latin typeface="Consolas" panose="020B0609020204030204" pitchFamily="49" charset="0"/>
              </a:rPr>
              <a:t>reg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09900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09900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r_Y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09900"/>
                </a:solidFill>
                <a:effectLst/>
                <a:latin typeface="Consolas" panose="020B0609020204030204" pitchFamily="49" charset="0"/>
              </a:rPr>
              <a:t>4'b1100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;</a:t>
            </a:r>
            <a:endParaRPr kumimoji="0" lang="it-IT" altLang="it-IT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5BA1CF"/>
                </a:solidFill>
                <a:effectLst/>
                <a:latin typeface="Consolas" panose="020B0609020204030204" pitchFamily="49" charset="0"/>
              </a:rPr>
              <a:t>wire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09900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09900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] w_AND_VECTOR,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w_OR_VECTOR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w_XOR_VECTOR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w_NOT_VECTOR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;</a:t>
            </a:r>
            <a:endParaRPr kumimoji="0" lang="it-IT" altLang="it-IT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</a:t>
            </a:r>
            <a:endParaRPr kumimoji="0" lang="it-IT" altLang="it-IT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5BA1CF"/>
                </a:solidFill>
                <a:effectLst/>
                <a:latin typeface="Consolas" panose="020B0609020204030204" pitchFamily="49" charset="0"/>
              </a:rPr>
              <a:t>assign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w_AND_SCALAR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r_A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 &amp;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r_B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;</a:t>
            </a:r>
            <a:endParaRPr kumimoji="0" lang="it-IT" altLang="it-IT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5BA1CF"/>
                </a:solidFill>
                <a:effectLst/>
                <a:latin typeface="Consolas" panose="020B0609020204030204" pitchFamily="49" charset="0"/>
              </a:rPr>
              <a:t>assign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w_OR_SCALAR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  =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r_A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 |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r_B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;</a:t>
            </a:r>
            <a:endParaRPr kumimoji="0" lang="it-IT" altLang="it-IT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5BA1CF"/>
                </a:solidFill>
                <a:effectLst/>
                <a:latin typeface="Consolas" panose="020B0609020204030204" pitchFamily="49" charset="0"/>
              </a:rPr>
              <a:t>assign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w_XOR_SCALAR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r_A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 ^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r_B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;</a:t>
            </a:r>
            <a:endParaRPr kumimoji="0" lang="it-IT" altLang="it-IT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5BA1CF"/>
                </a:solidFill>
                <a:effectLst/>
                <a:latin typeface="Consolas" panose="020B0609020204030204" pitchFamily="49" charset="0"/>
              </a:rPr>
              <a:t>assign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w_NOT_SCALAR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 = ~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r_A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;</a:t>
            </a:r>
            <a:endParaRPr kumimoji="0" lang="it-IT" altLang="it-IT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endParaRPr kumimoji="0" lang="it-IT" altLang="it-IT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5BA1CF"/>
                </a:solidFill>
                <a:effectLst/>
                <a:latin typeface="Consolas" panose="020B0609020204030204" pitchFamily="49" charset="0"/>
              </a:rPr>
              <a:t>assign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w_AND_VECTOR =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r_X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 &amp;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r_Y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;</a:t>
            </a:r>
            <a:endParaRPr kumimoji="0" lang="it-IT" altLang="it-IT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5BA1CF"/>
                </a:solidFill>
                <a:effectLst/>
                <a:latin typeface="Consolas" panose="020B0609020204030204" pitchFamily="49" charset="0"/>
              </a:rPr>
              <a:t>assign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w_OR_VECTOR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  =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r_X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 |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r_Y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;</a:t>
            </a:r>
            <a:endParaRPr kumimoji="0" lang="it-IT" altLang="it-IT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5BA1CF"/>
                </a:solidFill>
                <a:effectLst/>
                <a:latin typeface="Consolas" panose="020B0609020204030204" pitchFamily="49" charset="0"/>
              </a:rPr>
              <a:t>assign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w_XOR_VECTOR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r_X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 ^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r_Y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;</a:t>
            </a:r>
            <a:endParaRPr kumimoji="0" lang="it-IT" altLang="it-IT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5BA1CF"/>
                </a:solidFill>
                <a:effectLst/>
                <a:latin typeface="Consolas" panose="020B0609020204030204" pitchFamily="49" charset="0"/>
              </a:rPr>
              <a:t>assign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w_NOT_VECTOR = ~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r_X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;</a:t>
            </a:r>
            <a:endParaRPr kumimoji="0" lang="it-IT" altLang="it-IT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</a:t>
            </a:r>
            <a:endParaRPr kumimoji="0" lang="it-IT" altLang="it-IT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878A8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878A85"/>
                </a:solidFill>
                <a:effectLst/>
                <a:latin typeface="Consolas" panose="020B0609020204030204" pitchFamily="49" charset="0"/>
              </a:rPr>
              <a:t>Initial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878A8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878A85"/>
                </a:solidFill>
                <a:effectLst/>
                <a:latin typeface="Consolas" panose="020B0609020204030204" pitchFamily="49" charset="0"/>
              </a:rPr>
              <a:t>statement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878A8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878A85"/>
                </a:solidFill>
                <a:effectLst/>
                <a:latin typeface="Consolas" panose="020B0609020204030204" pitchFamily="49" charset="0"/>
              </a:rPr>
              <a:t>is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878A8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878A85"/>
                </a:solidFill>
                <a:effectLst/>
                <a:latin typeface="Consolas" panose="020B0609020204030204" pitchFamily="49" charset="0"/>
              </a:rPr>
              <a:t>not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878A8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878A85"/>
                </a:solidFill>
                <a:effectLst/>
                <a:latin typeface="Consolas" panose="020B0609020204030204" pitchFamily="49" charset="0"/>
              </a:rPr>
              <a:t>synthesizable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878A85"/>
                </a:solidFill>
                <a:effectLst/>
                <a:latin typeface="Consolas" panose="020B0609020204030204" pitchFamily="49" charset="0"/>
              </a:rPr>
              <a:t> (test code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878A85"/>
                </a:solidFill>
                <a:effectLst/>
                <a:latin typeface="Consolas" panose="020B0609020204030204" pitchFamily="49" charset="0"/>
              </a:rPr>
              <a:t>only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878A85"/>
                </a:solidFill>
                <a:effectLst/>
                <a:latin typeface="Consolas" panose="020B0609020204030204" pitchFamily="49" charset="0"/>
              </a:rPr>
              <a:t>)</a:t>
            </a:r>
            <a:endParaRPr kumimoji="0" lang="it-IT" altLang="it-IT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5BA1CF"/>
                </a:solidFill>
                <a:effectLst/>
                <a:latin typeface="Consolas" panose="020B0609020204030204" pitchFamily="49" charset="0"/>
              </a:rPr>
              <a:t>initial</a:t>
            </a:r>
            <a:endParaRPr kumimoji="0" lang="it-IT" altLang="it-IT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5BA1CF"/>
                </a:solidFill>
                <a:effectLst/>
                <a:latin typeface="Consolas" panose="020B0609020204030204" pitchFamily="49" charset="0"/>
              </a:rPr>
              <a:t>begin</a:t>
            </a:r>
            <a:endParaRPr kumimoji="0" lang="it-IT" altLang="it-IT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#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09900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;</a:t>
            </a:r>
            <a:endParaRPr kumimoji="0" lang="it-IT" altLang="it-IT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878A85"/>
                </a:solidFill>
                <a:effectLst/>
                <a:latin typeface="Consolas" panose="020B0609020204030204" pitchFamily="49" charset="0"/>
              </a:rPr>
              <a:t>// Scalar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878A85"/>
                </a:solidFill>
                <a:effectLst/>
                <a:latin typeface="Consolas" panose="020B0609020204030204" pitchFamily="49" charset="0"/>
              </a:rPr>
              <a:t>Tests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878A85"/>
                </a:solidFill>
                <a:effectLst/>
                <a:latin typeface="Consolas" panose="020B0609020204030204" pitchFamily="49" charset="0"/>
              </a:rPr>
              <a:t>:</a:t>
            </a:r>
            <a:endParaRPr kumimoji="0" lang="it-IT" altLang="it-IT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FFAA3E"/>
                </a:solidFill>
                <a:effectLst/>
                <a:latin typeface="Consolas" panose="020B0609020204030204" pitchFamily="49" charset="0"/>
              </a:rPr>
              <a:t>$display("AND of 1 and 0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FFAA3E"/>
                </a:solidFill>
                <a:effectLst/>
                <a:latin typeface="Consolas" panose="020B0609020204030204" pitchFamily="49" charset="0"/>
              </a:rPr>
              <a:t>is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FFAA3E"/>
                </a:solidFill>
                <a:effectLst/>
                <a:latin typeface="Consolas" panose="020B0609020204030204" pitchFamily="49" charset="0"/>
              </a:rPr>
              <a:t> %b",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FFAA3E"/>
                </a:solidFill>
                <a:effectLst/>
                <a:latin typeface="Consolas" panose="020B0609020204030204" pitchFamily="49" charset="0"/>
              </a:rPr>
              <a:t>w_AND_SCALAR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FFAA3E"/>
                </a:solidFill>
                <a:effectLst/>
                <a:latin typeface="Consolas" panose="020B0609020204030204" pitchFamily="49" charset="0"/>
              </a:rPr>
              <a:t>);</a:t>
            </a:r>
            <a:endParaRPr kumimoji="0" lang="it-IT" altLang="it-IT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FFAA3E"/>
                </a:solidFill>
                <a:effectLst/>
                <a:latin typeface="Consolas" panose="020B0609020204030204" pitchFamily="49" charset="0"/>
              </a:rPr>
              <a:t>$display("OR  of 1 and 0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FFAA3E"/>
                </a:solidFill>
                <a:effectLst/>
                <a:latin typeface="Consolas" panose="020B0609020204030204" pitchFamily="49" charset="0"/>
              </a:rPr>
              <a:t>is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FFAA3E"/>
                </a:solidFill>
                <a:effectLst/>
                <a:latin typeface="Consolas" panose="020B0609020204030204" pitchFamily="49" charset="0"/>
              </a:rPr>
              <a:t> %b",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FFAA3E"/>
                </a:solidFill>
                <a:effectLst/>
                <a:latin typeface="Consolas" panose="020B0609020204030204" pitchFamily="49" charset="0"/>
              </a:rPr>
              <a:t>w_OR_SCALAR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FFAA3E"/>
                </a:solidFill>
                <a:effectLst/>
                <a:latin typeface="Consolas" panose="020B0609020204030204" pitchFamily="49" charset="0"/>
              </a:rPr>
              <a:t>);</a:t>
            </a:r>
            <a:endParaRPr kumimoji="0" lang="it-IT" altLang="it-IT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FFAA3E"/>
                </a:solidFill>
                <a:effectLst/>
                <a:latin typeface="Consolas" panose="020B0609020204030204" pitchFamily="49" charset="0"/>
              </a:rPr>
              <a:t>$display("XOR of 1 and 0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FFAA3E"/>
                </a:solidFill>
                <a:effectLst/>
                <a:latin typeface="Consolas" panose="020B0609020204030204" pitchFamily="49" charset="0"/>
              </a:rPr>
              <a:t>is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FFAA3E"/>
                </a:solidFill>
                <a:effectLst/>
                <a:latin typeface="Consolas" panose="020B0609020204030204" pitchFamily="49" charset="0"/>
              </a:rPr>
              <a:t> %b",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FFAA3E"/>
                </a:solidFill>
                <a:effectLst/>
                <a:latin typeface="Consolas" panose="020B0609020204030204" pitchFamily="49" charset="0"/>
              </a:rPr>
              <a:t>w_XOR_SCALAR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FFAA3E"/>
                </a:solidFill>
                <a:effectLst/>
                <a:latin typeface="Consolas" panose="020B0609020204030204" pitchFamily="49" charset="0"/>
              </a:rPr>
              <a:t>);</a:t>
            </a:r>
            <a:endParaRPr kumimoji="0" lang="it-IT" altLang="it-IT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FFAA3E"/>
                </a:solidFill>
                <a:effectLst/>
                <a:latin typeface="Consolas" panose="020B0609020204030204" pitchFamily="49" charset="0"/>
              </a:rPr>
              <a:t>$display("NOT of 1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FFAA3E"/>
                </a:solidFill>
                <a:effectLst/>
                <a:latin typeface="Consolas" panose="020B0609020204030204" pitchFamily="49" charset="0"/>
              </a:rPr>
              <a:t>is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FFAA3E"/>
                </a:solidFill>
                <a:effectLst/>
                <a:latin typeface="Consolas" panose="020B0609020204030204" pitchFamily="49" charset="0"/>
              </a:rPr>
              <a:t> %b",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FFAA3E"/>
                </a:solidFill>
                <a:effectLst/>
                <a:latin typeface="Consolas" panose="020B0609020204030204" pitchFamily="49" charset="0"/>
              </a:rPr>
              <a:t>w_NOT_SCALAR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FFAA3E"/>
                </a:solidFill>
                <a:effectLst/>
                <a:latin typeface="Consolas" panose="020B0609020204030204" pitchFamily="49" charset="0"/>
              </a:rPr>
              <a:t>);</a:t>
            </a:r>
            <a:endParaRPr kumimoji="0" lang="it-IT" altLang="it-IT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#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09900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;</a:t>
            </a:r>
            <a:endParaRPr kumimoji="0" lang="it-IT" altLang="it-IT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878A8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878A85"/>
                </a:solidFill>
                <a:effectLst/>
                <a:latin typeface="Consolas" panose="020B0609020204030204" pitchFamily="49" charset="0"/>
              </a:rPr>
              <a:t>Vector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878A8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878A85"/>
                </a:solidFill>
                <a:effectLst/>
                <a:latin typeface="Consolas" panose="020B0609020204030204" pitchFamily="49" charset="0"/>
              </a:rPr>
              <a:t>Tests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878A85"/>
                </a:solidFill>
                <a:effectLst/>
                <a:latin typeface="Consolas" panose="020B0609020204030204" pitchFamily="49" charset="0"/>
              </a:rPr>
              <a:t>: (bit by bit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878A85"/>
                </a:solidFill>
                <a:effectLst/>
                <a:latin typeface="Consolas" panose="020B0609020204030204" pitchFamily="49" charset="0"/>
              </a:rPr>
              <a:t>comparison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878A85"/>
                </a:solidFill>
                <a:effectLst/>
                <a:latin typeface="Consolas" panose="020B0609020204030204" pitchFamily="49" charset="0"/>
              </a:rPr>
              <a:t>)</a:t>
            </a:r>
            <a:endParaRPr kumimoji="0" lang="it-IT" altLang="it-IT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FFAA3E"/>
                </a:solidFill>
                <a:effectLst/>
                <a:latin typeface="Consolas" panose="020B0609020204030204" pitchFamily="49" charset="0"/>
              </a:rPr>
              <a:t>$display("AND of 0101 and 1100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FFAA3E"/>
                </a:solidFill>
                <a:effectLst/>
                <a:latin typeface="Consolas" panose="020B0609020204030204" pitchFamily="49" charset="0"/>
              </a:rPr>
              <a:t>is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FFAA3E"/>
                </a:solidFill>
                <a:effectLst/>
                <a:latin typeface="Consolas" panose="020B0609020204030204" pitchFamily="49" charset="0"/>
              </a:rPr>
              <a:t> %b",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FFAA3E"/>
                </a:solidFill>
                <a:effectLst/>
                <a:latin typeface="Consolas" panose="020B0609020204030204" pitchFamily="49" charset="0"/>
              </a:rPr>
              <a:t>w_AND_VECTOR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FFAA3E"/>
                </a:solidFill>
                <a:effectLst/>
                <a:latin typeface="Consolas" panose="020B0609020204030204" pitchFamily="49" charset="0"/>
              </a:rPr>
              <a:t>);</a:t>
            </a:r>
            <a:endParaRPr kumimoji="0" lang="it-IT" altLang="it-IT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FFAA3E"/>
                </a:solidFill>
                <a:effectLst/>
                <a:latin typeface="Consolas" panose="020B0609020204030204" pitchFamily="49" charset="0"/>
              </a:rPr>
              <a:t>$display("OR  of 0101 and 1100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FFAA3E"/>
                </a:solidFill>
                <a:effectLst/>
                <a:latin typeface="Consolas" panose="020B0609020204030204" pitchFamily="49" charset="0"/>
              </a:rPr>
              <a:t>is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FFAA3E"/>
                </a:solidFill>
                <a:effectLst/>
                <a:latin typeface="Consolas" panose="020B0609020204030204" pitchFamily="49" charset="0"/>
              </a:rPr>
              <a:t> %b",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FFAA3E"/>
                </a:solidFill>
                <a:effectLst/>
                <a:latin typeface="Consolas" panose="020B0609020204030204" pitchFamily="49" charset="0"/>
              </a:rPr>
              <a:t>w_OR_VECTOR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FFAA3E"/>
                </a:solidFill>
                <a:effectLst/>
                <a:latin typeface="Consolas" panose="020B0609020204030204" pitchFamily="49" charset="0"/>
              </a:rPr>
              <a:t>);</a:t>
            </a:r>
            <a:endParaRPr kumimoji="0" lang="it-IT" altLang="it-IT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FFAA3E"/>
                </a:solidFill>
                <a:effectLst/>
                <a:latin typeface="Consolas" panose="020B0609020204030204" pitchFamily="49" charset="0"/>
              </a:rPr>
              <a:t>$display("XOR of 0101 and 1100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FFAA3E"/>
                </a:solidFill>
                <a:effectLst/>
                <a:latin typeface="Consolas" panose="020B0609020204030204" pitchFamily="49" charset="0"/>
              </a:rPr>
              <a:t>is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FFAA3E"/>
                </a:solidFill>
                <a:effectLst/>
                <a:latin typeface="Consolas" panose="020B0609020204030204" pitchFamily="49" charset="0"/>
              </a:rPr>
              <a:t> %b",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FFAA3E"/>
                </a:solidFill>
                <a:effectLst/>
                <a:latin typeface="Consolas" panose="020B0609020204030204" pitchFamily="49" charset="0"/>
              </a:rPr>
              <a:t>w_XOR_VECTOR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FFAA3E"/>
                </a:solidFill>
                <a:effectLst/>
                <a:latin typeface="Consolas" panose="020B0609020204030204" pitchFamily="49" charset="0"/>
              </a:rPr>
              <a:t>);</a:t>
            </a:r>
            <a:endParaRPr kumimoji="0" lang="it-IT" altLang="it-IT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FFAA3E"/>
                </a:solidFill>
                <a:effectLst/>
                <a:latin typeface="Consolas" panose="020B0609020204030204" pitchFamily="49" charset="0"/>
              </a:rPr>
              <a:t>$display("NOT of 0101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FFAA3E"/>
                </a:solidFill>
                <a:effectLst/>
                <a:latin typeface="Consolas" panose="020B0609020204030204" pitchFamily="49" charset="0"/>
              </a:rPr>
              <a:t>is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FFAA3E"/>
                </a:solidFill>
                <a:effectLst/>
                <a:latin typeface="Consolas" panose="020B0609020204030204" pitchFamily="49" charset="0"/>
              </a:rPr>
              <a:t> %b",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FFAA3E"/>
                </a:solidFill>
                <a:effectLst/>
                <a:latin typeface="Consolas" panose="020B0609020204030204" pitchFamily="49" charset="0"/>
              </a:rPr>
              <a:t>w_NOT_VECTOR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FFAA3E"/>
                </a:solidFill>
                <a:effectLst/>
                <a:latin typeface="Consolas" panose="020B0609020204030204" pitchFamily="49" charset="0"/>
              </a:rPr>
              <a:t>);</a:t>
            </a:r>
            <a:endParaRPr kumimoji="0" lang="it-IT" altLang="it-IT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5BA1CF"/>
                </a:solidFill>
                <a:effectLst/>
                <a:latin typeface="Consolas" panose="020B0609020204030204" pitchFamily="49" charset="0"/>
              </a:rPr>
              <a:t>end</a:t>
            </a:r>
            <a:endParaRPr kumimoji="0" lang="it-IT" altLang="it-IT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5BA1CF"/>
                </a:solidFill>
                <a:effectLst/>
                <a:latin typeface="Consolas" panose="020B0609020204030204" pitchFamily="49" charset="0"/>
              </a:rPr>
              <a:t>endmodule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878A8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878A85"/>
                </a:solidFill>
                <a:effectLst/>
                <a:latin typeface="Consolas" panose="020B0609020204030204" pitchFamily="49" charset="0"/>
              </a:rPr>
              <a:t>bitwise_operators</a:t>
            </a:r>
            <a:endParaRPr kumimoji="0" lang="it-IT" altLang="it-I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9287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F7BF0C-AEBD-4638-878E-659EE38B1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Open </a:t>
            </a:r>
            <a:r>
              <a:rPr lang="it-IT" dirty="0" err="1"/>
              <a:t>Vivado</a:t>
            </a:r>
            <a:r>
              <a:rPr lang="it-IT" dirty="0"/>
              <a:t>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FE149E-277C-42A3-8BDA-BBF56B16F1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031579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tangolo 10">
            <a:extLst>
              <a:ext uri="{FF2B5EF4-FFF2-40B4-BE49-F238E27FC236}">
                <a16:creationId xmlns:a16="http://schemas.microsoft.com/office/drawing/2014/main" id="{962C769B-705A-4005-9ACC-238F64359274}"/>
              </a:ext>
            </a:extLst>
          </p:cNvPr>
          <p:cNvSpPr/>
          <p:nvPr/>
        </p:nvSpPr>
        <p:spPr>
          <a:xfrm>
            <a:off x="1737850" y="2644876"/>
            <a:ext cx="6413092" cy="291034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DB381FF9-98E2-4684-B8C8-C22BC166FC61}"/>
              </a:ext>
            </a:extLst>
          </p:cNvPr>
          <p:cNvSpPr txBox="1">
            <a:spLocks/>
          </p:cNvSpPr>
          <p:nvPr/>
        </p:nvSpPr>
        <p:spPr>
          <a:xfrm>
            <a:off x="373453" y="475750"/>
            <a:ext cx="4938380" cy="5882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/>
              <a:t>RTL design…con il </a:t>
            </a:r>
            <a:r>
              <a:rPr lang="it-IT" altLang="it-IT" sz="3200" b="1" cap="small" dirty="0" err="1"/>
              <a:t>Verilog</a:t>
            </a:r>
            <a:endParaRPr lang="it-IT" altLang="it-IT" sz="4400" b="1" cap="small" dirty="0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7F91CD11-E952-47A5-90FF-5EA5DED1C0CB}"/>
              </a:ext>
            </a:extLst>
          </p:cNvPr>
          <p:cNvSpPr/>
          <p:nvPr/>
        </p:nvSpPr>
        <p:spPr>
          <a:xfrm>
            <a:off x="2153265" y="3495368"/>
            <a:ext cx="1101212" cy="1219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9113A492-755F-4F2E-914D-CF234F044DF9}"/>
              </a:ext>
            </a:extLst>
          </p:cNvPr>
          <p:cNvSpPr/>
          <p:nvPr/>
        </p:nvSpPr>
        <p:spPr>
          <a:xfrm>
            <a:off x="3642852" y="3495368"/>
            <a:ext cx="1101212" cy="1219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29C37E9D-543B-47E8-9A28-1B2647CBB705}"/>
              </a:ext>
            </a:extLst>
          </p:cNvPr>
          <p:cNvSpPr/>
          <p:nvPr/>
        </p:nvSpPr>
        <p:spPr>
          <a:xfrm>
            <a:off x="5132439" y="3495368"/>
            <a:ext cx="1101212" cy="1219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DF1558B6-24F6-4448-87ED-9E1C4C210422}"/>
              </a:ext>
            </a:extLst>
          </p:cNvPr>
          <p:cNvSpPr/>
          <p:nvPr/>
        </p:nvSpPr>
        <p:spPr>
          <a:xfrm>
            <a:off x="6649066" y="3495368"/>
            <a:ext cx="1101212" cy="1219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Segnaposto contenuto 2">
            <a:extLst>
              <a:ext uri="{FF2B5EF4-FFF2-40B4-BE49-F238E27FC236}">
                <a16:creationId xmlns:a16="http://schemas.microsoft.com/office/drawing/2014/main" id="{59638CDE-17A2-4FE7-874A-ECCC8D7D9C84}"/>
              </a:ext>
            </a:extLst>
          </p:cNvPr>
          <p:cNvSpPr txBox="1">
            <a:spLocks/>
          </p:cNvSpPr>
          <p:nvPr/>
        </p:nvSpPr>
        <p:spPr>
          <a:xfrm>
            <a:off x="796413" y="1611750"/>
            <a:ext cx="5300941" cy="5489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/>
              <a:t>Gerarchia nei moduli</a:t>
            </a:r>
            <a:endParaRPr lang="it-IT" altLang="it-IT" sz="4400" b="1" cap="small" dirty="0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A939D4EE-AFEE-40AF-ABC1-FF71DEFB028A}"/>
              </a:ext>
            </a:extLst>
          </p:cNvPr>
          <p:cNvSpPr txBox="1"/>
          <p:nvPr/>
        </p:nvSpPr>
        <p:spPr>
          <a:xfrm>
            <a:off x="2312577" y="3187591"/>
            <a:ext cx="7825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full_add</a:t>
            </a:r>
            <a:endParaRPr lang="it-IT" sz="1400" dirty="0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1474FF74-3A7D-4CF1-A1ED-378664C767A4}"/>
              </a:ext>
            </a:extLst>
          </p:cNvPr>
          <p:cNvSpPr txBox="1"/>
          <p:nvPr/>
        </p:nvSpPr>
        <p:spPr>
          <a:xfrm>
            <a:off x="3764371" y="3187590"/>
            <a:ext cx="7825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full_add</a:t>
            </a:r>
            <a:endParaRPr lang="it-IT" sz="1400" dirty="0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389D7235-2E34-490C-BD15-5754C81FEF65}"/>
              </a:ext>
            </a:extLst>
          </p:cNvPr>
          <p:cNvSpPr txBox="1"/>
          <p:nvPr/>
        </p:nvSpPr>
        <p:spPr>
          <a:xfrm>
            <a:off x="5323244" y="3187589"/>
            <a:ext cx="7825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full_add</a:t>
            </a:r>
            <a:endParaRPr lang="it-IT" sz="1400" dirty="0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1735262D-A774-4910-B7FB-042BA156EA8B}"/>
              </a:ext>
            </a:extLst>
          </p:cNvPr>
          <p:cNvSpPr txBox="1"/>
          <p:nvPr/>
        </p:nvSpPr>
        <p:spPr>
          <a:xfrm>
            <a:off x="6737093" y="3187588"/>
            <a:ext cx="7825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full_add</a:t>
            </a:r>
            <a:endParaRPr lang="it-IT" sz="1400" dirty="0"/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64DF6FB3-EAC1-4B5C-955F-93E8425C59D0}"/>
              </a:ext>
            </a:extLst>
          </p:cNvPr>
          <p:cNvSpPr txBox="1"/>
          <p:nvPr/>
        </p:nvSpPr>
        <p:spPr>
          <a:xfrm>
            <a:off x="1737850" y="2318870"/>
            <a:ext cx="9644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add_ger</a:t>
            </a:r>
            <a:endParaRPr lang="it-IT" b="1" dirty="0"/>
          </a:p>
        </p:txBody>
      </p:sp>
      <p:sp>
        <p:nvSpPr>
          <p:cNvPr id="18" name="Freccia a destra 17">
            <a:extLst>
              <a:ext uri="{FF2B5EF4-FFF2-40B4-BE49-F238E27FC236}">
                <a16:creationId xmlns:a16="http://schemas.microsoft.com/office/drawing/2014/main" id="{5AE488B6-C1CC-456C-B2BE-1699DC5FE5F4}"/>
              </a:ext>
            </a:extLst>
          </p:cNvPr>
          <p:cNvSpPr/>
          <p:nvPr/>
        </p:nvSpPr>
        <p:spPr>
          <a:xfrm>
            <a:off x="629265" y="2861187"/>
            <a:ext cx="1032998" cy="326401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Freccia a destra 18">
            <a:extLst>
              <a:ext uri="{FF2B5EF4-FFF2-40B4-BE49-F238E27FC236}">
                <a16:creationId xmlns:a16="http://schemas.microsoft.com/office/drawing/2014/main" id="{E79A252A-74E1-4D6E-989E-2B6B323C7982}"/>
              </a:ext>
            </a:extLst>
          </p:cNvPr>
          <p:cNvSpPr/>
          <p:nvPr/>
        </p:nvSpPr>
        <p:spPr>
          <a:xfrm>
            <a:off x="635870" y="3286952"/>
            <a:ext cx="1032998" cy="326401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DACD81A3-7324-4A93-B74C-E25CEE8F960B}"/>
              </a:ext>
            </a:extLst>
          </p:cNvPr>
          <p:cNvSpPr txBox="1"/>
          <p:nvPr/>
        </p:nvSpPr>
        <p:spPr>
          <a:xfrm>
            <a:off x="-72850" y="2861187"/>
            <a:ext cx="772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A[3:0]</a:t>
            </a:r>
            <a:endParaRPr lang="it-IT" b="1" dirty="0"/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2E1E55BD-2DBE-4BAC-9EC3-CBFC4C4C7C90}"/>
              </a:ext>
            </a:extLst>
          </p:cNvPr>
          <p:cNvSpPr txBox="1"/>
          <p:nvPr/>
        </p:nvSpPr>
        <p:spPr>
          <a:xfrm>
            <a:off x="-55737" y="3265486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B[3:0]</a:t>
            </a:r>
            <a:endParaRPr lang="it-IT" b="1" dirty="0"/>
          </a:p>
        </p:txBody>
      </p:sp>
      <p:sp>
        <p:nvSpPr>
          <p:cNvPr id="22" name="Freccia a destra 21">
            <a:extLst>
              <a:ext uri="{FF2B5EF4-FFF2-40B4-BE49-F238E27FC236}">
                <a16:creationId xmlns:a16="http://schemas.microsoft.com/office/drawing/2014/main" id="{7B491481-ED88-45CE-A4BB-B527EFE84844}"/>
              </a:ext>
            </a:extLst>
          </p:cNvPr>
          <p:cNvSpPr/>
          <p:nvPr/>
        </p:nvSpPr>
        <p:spPr>
          <a:xfrm>
            <a:off x="8209170" y="3024387"/>
            <a:ext cx="1032998" cy="326401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C38C60F8-6AA8-4B71-B330-782546044631}"/>
              </a:ext>
            </a:extLst>
          </p:cNvPr>
          <p:cNvSpPr txBox="1"/>
          <p:nvPr/>
        </p:nvSpPr>
        <p:spPr>
          <a:xfrm>
            <a:off x="8226529" y="2680515"/>
            <a:ext cx="1035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sum[3:0]</a:t>
            </a:r>
            <a:endParaRPr lang="it-IT" b="1" dirty="0"/>
          </a:p>
        </p:txBody>
      </p:sp>
    </p:spTree>
    <p:extLst>
      <p:ext uri="{BB962C8B-B14F-4D97-AF65-F5344CB8AC3E}">
        <p14:creationId xmlns:p14="http://schemas.microsoft.com/office/powerpoint/2010/main" val="2336615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DB381FF9-98E2-4684-B8C8-C22BC166FC61}"/>
              </a:ext>
            </a:extLst>
          </p:cNvPr>
          <p:cNvSpPr txBox="1">
            <a:spLocks/>
          </p:cNvSpPr>
          <p:nvPr/>
        </p:nvSpPr>
        <p:spPr>
          <a:xfrm>
            <a:off x="373453" y="475750"/>
            <a:ext cx="4938380" cy="5882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/>
              <a:t>RTL design…con il </a:t>
            </a:r>
            <a:r>
              <a:rPr lang="it-IT" altLang="it-IT" sz="3200" b="1" cap="small" dirty="0" err="1"/>
              <a:t>Verilog</a:t>
            </a:r>
            <a:endParaRPr lang="it-IT" altLang="it-IT" sz="4400" b="1" cap="small" dirty="0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7F91CD11-E952-47A5-90FF-5EA5DED1C0CB}"/>
              </a:ext>
            </a:extLst>
          </p:cNvPr>
          <p:cNvSpPr/>
          <p:nvPr/>
        </p:nvSpPr>
        <p:spPr>
          <a:xfrm>
            <a:off x="1662263" y="2861186"/>
            <a:ext cx="2427956" cy="323481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Segnaposto contenuto 2">
            <a:extLst>
              <a:ext uri="{FF2B5EF4-FFF2-40B4-BE49-F238E27FC236}">
                <a16:creationId xmlns:a16="http://schemas.microsoft.com/office/drawing/2014/main" id="{59638CDE-17A2-4FE7-874A-ECCC8D7D9C84}"/>
              </a:ext>
            </a:extLst>
          </p:cNvPr>
          <p:cNvSpPr txBox="1">
            <a:spLocks/>
          </p:cNvSpPr>
          <p:nvPr/>
        </p:nvSpPr>
        <p:spPr>
          <a:xfrm>
            <a:off x="796413" y="1611750"/>
            <a:ext cx="5300941" cy="5489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/>
              <a:t>Unità base</a:t>
            </a:r>
            <a:endParaRPr lang="it-IT" altLang="it-IT" sz="4400" b="1" cap="small" dirty="0"/>
          </a:p>
          <a:p>
            <a:pPr marL="0" indent="0">
              <a:buFont typeface="Arial" panose="020B0604020202020204" pitchFamily="34" charset="0"/>
              <a:buNone/>
            </a:pPr>
            <a:endParaRPr lang="it-IT" altLang="it-IT" sz="3200" b="1" cap="small" dirty="0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A939D4EE-AFEE-40AF-ABC1-FF71DEFB028A}"/>
              </a:ext>
            </a:extLst>
          </p:cNvPr>
          <p:cNvSpPr txBox="1"/>
          <p:nvPr/>
        </p:nvSpPr>
        <p:spPr>
          <a:xfrm>
            <a:off x="1740465" y="2526626"/>
            <a:ext cx="7970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err="1"/>
              <a:t>full_add</a:t>
            </a:r>
            <a:endParaRPr lang="it-IT" sz="1400" b="1" dirty="0"/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DACD81A3-7324-4A93-B74C-E25CEE8F960B}"/>
              </a:ext>
            </a:extLst>
          </p:cNvPr>
          <p:cNvSpPr txBox="1"/>
          <p:nvPr/>
        </p:nvSpPr>
        <p:spPr>
          <a:xfrm>
            <a:off x="744259" y="2896154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</a:t>
            </a:r>
            <a:endParaRPr lang="it-IT" b="1" dirty="0"/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2E1E55BD-2DBE-4BAC-9EC3-CBFC4C4C7C90}"/>
              </a:ext>
            </a:extLst>
          </p:cNvPr>
          <p:cNvSpPr txBox="1"/>
          <p:nvPr/>
        </p:nvSpPr>
        <p:spPr>
          <a:xfrm>
            <a:off x="744259" y="3187587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</a:t>
            </a:r>
            <a:endParaRPr lang="it-IT" b="1" dirty="0"/>
          </a:p>
        </p:txBody>
      </p:sp>
      <p:cxnSp>
        <p:nvCxnSpPr>
          <p:cNvPr id="3" name="Connettore 2 2">
            <a:extLst>
              <a:ext uri="{FF2B5EF4-FFF2-40B4-BE49-F238E27FC236}">
                <a16:creationId xmlns:a16="http://schemas.microsoft.com/office/drawing/2014/main" id="{398A00B8-9871-4F90-8314-C471A950CB77}"/>
              </a:ext>
            </a:extLst>
          </p:cNvPr>
          <p:cNvCxnSpPr/>
          <p:nvPr/>
        </p:nvCxnSpPr>
        <p:spPr>
          <a:xfrm>
            <a:off x="1130710" y="3080820"/>
            <a:ext cx="53155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ttore 2 23">
            <a:extLst>
              <a:ext uri="{FF2B5EF4-FFF2-40B4-BE49-F238E27FC236}">
                <a16:creationId xmlns:a16="http://schemas.microsoft.com/office/drawing/2014/main" id="{627660E0-F04B-4DD9-973F-EBB84509C9F9}"/>
              </a:ext>
            </a:extLst>
          </p:cNvPr>
          <p:cNvCxnSpPr/>
          <p:nvPr/>
        </p:nvCxnSpPr>
        <p:spPr>
          <a:xfrm>
            <a:off x="1126100" y="3380492"/>
            <a:ext cx="53155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2547D2DE-B75B-44E9-A6F3-0556545E42FD}"/>
              </a:ext>
            </a:extLst>
          </p:cNvPr>
          <p:cNvSpPr txBox="1"/>
          <p:nvPr/>
        </p:nvSpPr>
        <p:spPr>
          <a:xfrm>
            <a:off x="533673" y="4104344"/>
            <a:ext cx="575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c_in</a:t>
            </a:r>
            <a:endParaRPr lang="it-IT" b="1" dirty="0"/>
          </a:p>
        </p:txBody>
      </p:sp>
      <p:cxnSp>
        <p:nvCxnSpPr>
          <p:cNvPr id="26" name="Connettore 2 25">
            <a:extLst>
              <a:ext uri="{FF2B5EF4-FFF2-40B4-BE49-F238E27FC236}">
                <a16:creationId xmlns:a16="http://schemas.microsoft.com/office/drawing/2014/main" id="{22659AA5-14D8-424F-8C54-0177331913BC}"/>
              </a:ext>
            </a:extLst>
          </p:cNvPr>
          <p:cNvCxnSpPr/>
          <p:nvPr/>
        </p:nvCxnSpPr>
        <p:spPr>
          <a:xfrm>
            <a:off x="1126100" y="4309640"/>
            <a:ext cx="53155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CECE586A-5089-4859-BFC9-BBDF59AE97F1}"/>
              </a:ext>
            </a:extLst>
          </p:cNvPr>
          <p:cNvSpPr txBox="1"/>
          <p:nvPr/>
        </p:nvSpPr>
        <p:spPr>
          <a:xfrm>
            <a:off x="4677003" y="4104344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c_out</a:t>
            </a:r>
            <a:endParaRPr lang="it-IT" b="1" dirty="0"/>
          </a:p>
        </p:txBody>
      </p:sp>
      <p:cxnSp>
        <p:nvCxnSpPr>
          <p:cNvPr id="28" name="Connettore 2 27">
            <a:extLst>
              <a:ext uri="{FF2B5EF4-FFF2-40B4-BE49-F238E27FC236}">
                <a16:creationId xmlns:a16="http://schemas.microsoft.com/office/drawing/2014/main" id="{53866443-877E-485B-8756-1038448CB496}"/>
              </a:ext>
            </a:extLst>
          </p:cNvPr>
          <p:cNvCxnSpPr/>
          <p:nvPr/>
        </p:nvCxnSpPr>
        <p:spPr>
          <a:xfrm>
            <a:off x="4159351" y="4322583"/>
            <a:ext cx="53155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506EE269-C9F0-4E16-B696-75A8D2873F2C}"/>
              </a:ext>
            </a:extLst>
          </p:cNvPr>
          <p:cNvSpPr txBox="1"/>
          <p:nvPr/>
        </p:nvSpPr>
        <p:spPr>
          <a:xfrm>
            <a:off x="4700125" y="3044602"/>
            <a:ext cx="587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sum</a:t>
            </a:r>
            <a:endParaRPr lang="it-IT" b="1" dirty="0"/>
          </a:p>
        </p:txBody>
      </p:sp>
      <p:cxnSp>
        <p:nvCxnSpPr>
          <p:cNvPr id="30" name="Connettore 2 29">
            <a:extLst>
              <a:ext uri="{FF2B5EF4-FFF2-40B4-BE49-F238E27FC236}">
                <a16:creationId xmlns:a16="http://schemas.microsoft.com/office/drawing/2014/main" id="{2EC4ABEB-3945-4D15-96AC-D65B1EB77435}"/>
              </a:ext>
            </a:extLst>
          </p:cNvPr>
          <p:cNvCxnSpPr/>
          <p:nvPr/>
        </p:nvCxnSpPr>
        <p:spPr>
          <a:xfrm>
            <a:off x="4159351" y="3229268"/>
            <a:ext cx="53155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Immagine 31">
            <a:extLst>
              <a:ext uri="{FF2B5EF4-FFF2-40B4-BE49-F238E27FC236}">
                <a16:creationId xmlns:a16="http://schemas.microsoft.com/office/drawing/2014/main" id="{998FADCD-FC22-44EB-B568-7E7CB7D628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4274" y="2979300"/>
            <a:ext cx="5562600" cy="2266950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5CDC322C-0045-494F-B2E2-3AD4931461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2711" y="554172"/>
            <a:ext cx="3472631" cy="1972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4780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DB381FF9-98E2-4684-B8C8-C22BC166FC61}"/>
              </a:ext>
            </a:extLst>
          </p:cNvPr>
          <p:cNvSpPr txBox="1">
            <a:spLocks/>
          </p:cNvSpPr>
          <p:nvPr/>
        </p:nvSpPr>
        <p:spPr>
          <a:xfrm>
            <a:off x="373453" y="475750"/>
            <a:ext cx="4938380" cy="5882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/>
              <a:t>RTL design…con il </a:t>
            </a:r>
            <a:r>
              <a:rPr lang="it-IT" altLang="it-IT" sz="3200" b="1" cap="small" dirty="0" err="1"/>
              <a:t>Verilog</a:t>
            </a:r>
            <a:endParaRPr lang="it-IT" altLang="it-IT" sz="4400" b="1" cap="small" dirty="0"/>
          </a:p>
        </p:txBody>
      </p:sp>
      <p:sp>
        <p:nvSpPr>
          <p:cNvPr id="19" name="Segnaposto contenuto 2">
            <a:extLst>
              <a:ext uri="{FF2B5EF4-FFF2-40B4-BE49-F238E27FC236}">
                <a16:creationId xmlns:a16="http://schemas.microsoft.com/office/drawing/2014/main" id="{6A239550-A4D9-44B3-BE94-C0B7A3C97D22}"/>
              </a:ext>
            </a:extLst>
          </p:cNvPr>
          <p:cNvSpPr txBox="1">
            <a:spLocks/>
          </p:cNvSpPr>
          <p:nvPr/>
        </p:nvSpPr>
        <p:spPr>
          <a:xfrm>
            <a:off x="796413" y="1611750"/>
            <a:ext cx="5300941" cy="5489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 err="1"/>
              <a:t>Adder</a:t>
            </a:r>
            <a:r>
              <a:rPr lang="it-IT" altLang="it-IT" sz="3200" b="1" cap="small" dirty="0"/>
              <a:t> a 4 bits</a:t>
            </a:r>
            <a:endParaRPr lang="it-IT" altLang="it-IT" sz="4400" b="1" cap="small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1F3DDC1C-DDEE-47E8-ABE2-762F380182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008" y="2881530"/>
            <a:ext cx="9391650" cy="3286125"/>
          </a:xfrm>
          <a:prstGeom prst="rect">
            <a:avLst/>
          </a:prstGeom>
        </p:spPr>
      </p:pic>
      <p:cxnSp>
        <p:nvCxnSpPr>
          <p:cNvPr id="18" name="Connettore 2 17">
            <a:extLst>
              <a:ext uri="{FF2B5EF4-FFF2-40B4-BE49-F238E27FC236}">
                <a16:creationId xmlns:a16="http://schemas.microsoft.com/office/drawing/2014/main" id="{9A6EF47F-B5A3-45F9-A263-301214C3CCFA}"/>
              </a:ext>
            </a:extLst>
          </p:cNvPr>
          <p:cNvCxnSpPr>
            <a:cxnSpLocks/>
          </p:cNvCxnSpPr>
          <p:nvPr/>
        </p:nvCxnSpPr>
        <p:spPr>
          <a:xfrm flipH="1">
            <a:off x="2733368" y="2248901"/>
            <a:ext cx="6297560" cy="2372260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Segnaposto contenuto 2">
            <a:extLst>
              <a:ext uri="{FF2B5EF4-FFF2-40B4-BE49-F238E27FC236}">
                <a16:creationId xmlns:a16="http://schemas.microsoft.com/office/drawing/2014/main" id="{0D3569FE-3827-4CE3-8CA9-CF7277F3013B}"/>
              </a:ext>
            </a:extLst>
          </p:cNvPr>
          <p:cNvSpPr txBox="1">
            <a:spLocks/>
          </p:cNvSpPr>
          <p:nvPr/>
        </p:nvSpPr>
        <p:spPr>
          <a:xfrm>
            <a:off x="8549011" y="1886201"/>
            <a:ext cx="3303639" cy="5763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2000" b="1" cap="small" dirty="0"/>
              <a:t>4 istanze dello stesso module</a:t>
            </a:r>
            <a:endParaRPr lang="it-IT" altLang="it-IT" sz="3200" b="1" cap="small" dirty="0"/>
          </a:p>
        </p:txBody>
      </p:sp>
      <p:sp>
        <p:nvSpPr>
          <p:cNvPr id="24" name="Segnaposto contenuto 2">
            <a:extLst>
              <a:ext uri="{FF2B5EF4-FFF2-40B4-BE49-F238E27FC236}">
                <a16:creationId xmlns:a16="http://schemas.microsoft.com/office/drawing/2014/main" id="{B2AF5250-FB66-4472-A047-4610DF3F6118}"/>
              </a:ext>
            </a:extLst>
          </p:cNvPr>
          <p:cNvSpPr txBox="1">
            <a:spLocks/>
          </p:cNvSpPr>
          <p:nvPr/>
        </p:nvSpPr>
        <p:spPr>
          <a:xfrm>
            <a:off x="7354530" y="6382346"/>
            <a:ext cx="4090082" cy="5763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2000" b="1" cap="small" dirty="0"/>
              <a:t>Fin qui nulla di nuovo all’orizzonte…</a:t>
            </a:r>
            <a:endParaRPr lang="it-IT" altLang="it-IT" sz="3200" b="1" cap="small" dirty="0"/>
          </a:p>
        </p:txBody>
      </p:sp>
    </p:spTree>
    <p:extLst>
      <p:ext uri="{BB962C8B-B14F-4D97-AF65-F5344CB8AC3E}">
        <p14:creationId xmlns:p14="http://schemas.microsoft.com/office/powerpoint/2010/main" val="2134125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9" grpId="0"/>
      <p:bldP spid="23" grpId="0"/>
      <p:bldP spid="2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A4A48A2-096C-41FC-81F8-87DA882BBE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545" y="1791591"/>
            <a:ext cx="7000775" cy="4375484"/>
          </a:xfrm>
          <a:prstGeom prst="rect">
            <a:avLst/>
          </a:prstGeom>
        </p:spPr>
      </p:pic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94D8969C-5302-4395-9BB2-F722C83BFBD5}"/>
              </a:ext>
            </a:extLst>
          </p:cNvPr>
          <p:cNvSpPr txBox="1">
            <a:spLocks/>
          </p:cNvSpPr>
          <p:nvPr/>
        </p:nvSpPr>
        <p:spPr>
          <a:xfrm>
            <a:off x="373452" y="450811"/>
            <a:ext cx="11465621" cy="7904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/>
              <a:t>RTL design…con il </a:t>
            </a:r>
            <a:r>
              <a:rPr lang="it-IT" altLang="it-IT" sz="3200" b="1" cap="small" dirty="0" err="1"/>
              <a:t>Verilog</a:t>
            </a:r>
            <a:r>
              <a:rPr lang="it-IT" altLang="it-IT" sz="3200" b="1" cap="small" dirty="0"/>
              <a:t>:  </a:t>
            </a:r>
            <a:r>
              <a:rPr lang="it-IT" altLang="it-IT" sz="2400" b="1" cap="small" dirty="0">
                <a:solidFill>
                  <a:srgbClr val="FF0000"/>
                </a:solidFill>
              </a:rPr>
              <a:t>Esempio 3 </a:t>
            </a:r>
            <a:br>
              <a:rPr lang="it-IT" altLang="it-IT" sz="2400" b="1" cap="small" dirty="0">
                <a:solidFill>
                  <a:srgbClr val="FF0000"/>
                </a:solidFill>
              </a:rPr>
            </a:br>
            <a:br>
              <a:rPr lang="it-IT" altLang="it-IT" sz="2400" b="1" cap="small" dirty="0">
                <a:solidFill>
                  <a:srgbClr val="FF0000"/>
                </a:solidFill>
              </a:rPr>
            </a:br>
            <a:r>
              <a:rPr lang="it-IT" altLang="it-IT" sz="2400" b="1" cap="small" dirty="0">
                <a:solidFill>
                  <a:srgbClr val="FF0000"/>
                </a:solidFill>
              </a:rPr>
              <a:t>project_3_EsempioGerarchico_con Simulazione…</a:t>
            </a:r>
            <a:endParaRPr lang="it-IT" altLang="it-IT" sz="4400" b="1" cap="small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208D93-0EC3-4F8D-9BF2-F12C972C2CB9}"/>
              </a:ext>
            </a:extLst>
          </p:cNvPr>
          <p:cNvSpPr txBox="1"/>
          <p:nvPr/>
        </p:nvSpPr>
        <p:spPr>
          <a:xfrm>
            <a:off x="7805958" y="1791591"/>
            <a:ext cx="34006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Costruiamo un progetto con una struttura gerarchica e istanziamo più moduli dentro al top.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16109B-44DD-4277-8197-A6ABD92849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6571" y="4913076"/>
            <a:ext cx="3969567" cy="1494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371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3D7B-D0AA-4285-B77B-1FFB05844C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5B10D5D3-0359-430F-BA7A-2CA24E0DFE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073" y="160111"/>
            <a:ext cx="6962140" cy="4351338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FBA974E-E9EE-4638-9BD2-9994CB73BA26}"/>
              </a:ext>
            </a:extLst>
          </p:cNvPr>
          <p:cNvSpPr txBox="1"/>
          <p:nvPr/>
        </p:nvSpPr>
        <p:spPr>
          <a:xfrm>
            <a:off x="7759368" y="1748691"/>
            <a:ext cx="340063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Il progetto assumerà la forma di un </a:t>
            </a:r>
            <a:r>
              <a:rPr lang="it-IT" dirty="0" err="1"/>
              <a:t>top_level</a:t>
            </a:r>
            <a:r>
              <a:rPr lang="it-IT" dirty="0"/>
              <a:t> (</a:t>
            </a:r>
            <a:r>
              <a:rPr lang="it-IT" dirty="0" err="1"/>
              <a:t>top.v</a:t>
            </a:r>
            <a:r>
              <a:rPr lang="it-IT" dirty="0"/>
              <a:t>) con sotto istanziati 4 moduli identici che derivano dal medesimo file </a:t>
            </a:r>
            <a:r>
              <a:rPr lang="it-IT" dirty="0" err="1"/>
              <a:t>Verilog</a:t>
            </a:r>
            <a:r>
              <a:rPr lang="it-IT" dirty="0"/>
              <a:t> (</a:t>
            </a:r>
            <a:r>
              <a:rPr lang="it-IT" dirty="0" err="1"/>
              <a:t>full_add.v</a:t>
            </a:r>
            <a:r>
              <a:rPr lang="it-IT" dirty="0"/>
              <a:t>)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8A59D41-E52B-4EF6-8DE6-990E15D21B54}"/>
              </a:ext>
            </a:extLst>
          </p:cNvPr>
          <p:cNvCxnSpPr/>
          <p:nvPr/>
        </p:nvCxnSpPr>
        <p:spPr>
          <a:xfrm flipH="1" flipV="1">
            <a:off x="2732314" y="1600200"/>
            <a:ext cx="4887686" cy="72934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1766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91D45-4D7C-42B4-9E18-312990D108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9" name="Content Placeholder 8" descr="Diagram, schematic&#10;&#10;Description automatically generated">
            <a:extLst>
              <a:ext uri="{FF2B5EF4-FFF2-40B4-BE49-F238E27FC236}">
                <a16:creationId xmlns:a16="http://schemas.microsoft.com/office/drawing/2014/main" id="{CB3B5A0C-62FE-48BE-A670-1F39A8A81E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1595136" cy="7246961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2685305-9D3B-4A3C-87D9-3DA9DC91AA89}"/>
              </a:ext>
            </a:extLst>
          </p:cNvPr>
          <p:cNvSpPr txBox="1"/>
          <p:nvPr/>
        </p:nvSpPr>
        <p:spPr>
          <a:xfrm>
            <a:off x="7049684" y="578486"/>
            <a:ext cx="34006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Lo schematico RTL generato dopo la prima sintesi</a:t>
            </a:r>
          </a:p>
        </p:txBody>
      </p:sp>
    </p:spTree>
    <p:extLst>
      <p:ext uri="{BB962C8B-B14F-4D97-AF65-F5344CB8AC3E}">
        <p14:creationId xmlns:p14="http://schemas.microsoft.com/office/powerpoint/2010/main" val="3708359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ella 6">
            <a:extLst>
              <a:ext uri="{FF2B5EF4-FFF2-40B4-BE49-F238E27FC236}">
                <a16:creationId xmlns:a16="http://schemas.microsoft.com/office/drawing/2014/main" id="{FD57C4D2-B8A1-4692-A40D-518E5E8B1C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3790476"/>
              </p:ext>
            </p:extLst>
          </p:nvPr>
        </p:nvGraphicFramePr>
        <p:xfrm>
          <a:off x="1882371" y="707764"/>
          <a:ext cx="8127999" cy="62879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315721438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589003447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180374478"/>
                    </a:ext>
                  </a:extLst>
                </a:gridCol>
              </a:tblGrid>
              <a:tr h="677306">
                <a:tc>
                  <a:txBody>
                    <a:bodyPr/>
                    <a:lstStyle/>
                    <a:p>
                      <a:endParaRPr lang="it-IT" dirty="0">
                        <a:effectLst/>
                      </a:endParaRP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r>
                        <a:rPr lang="it-IT" b="1" dirty="0" err="1">
                          <a:effectLst/>
                        </a:rPr>
                        <a:t>Verilog</a:t>
                      </a:r>
                      <a:endParaRPr lang="it-IT" dirty="0">
                        <a:effectLst/>
                      </a:endParaRP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r>
                        <a:rPr lang="it-IT" b="1">
                          <a:effectLst/>
                        </a:rPr>
                        <a:t>VHDL</a:t>
                      </a:r>
                      <a:endParaRPr lang="it-IT">
                        <a:effectLst/>
                      </a:endParaRP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601248028"/>
                  </a:ext>
                </a:extLst>
              </a:tr>
              <a:tr h="747350">
                <a:tc>
                  <a:txBody>
                    <a:bodyPr/>
                    <a:lstStyle/>
                    <a:p>
                      <a:r>
                        <a:rPr lang="it-IT" dirty="0">
                          <a:effectLst/>
                        </a:rPr>
                        <a:t>Standard IEEE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Verilog HDL è uno standard (IEEE 1364). Prima 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pubblicazione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nel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1995 e successive revision 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nel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2001. Il </a:t>
                      </a:r>
                      <a:r>
                        <a:rPr lang="en-US" sz="1800" b="1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SystemVerilog</a:t>
                      </a:r>
                      <a:r>
                        <a:rPr 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è </a:t>
                      </a:r>
                      <a:r>
                        <a:rPr lang="en-US" sz="1800" b="1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l’ultima</a:t>
                      </a:r>
                      <a:r>
                        <a:rPr 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b="1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revisione</a:t>
                      </a:r>
                      <a:r>
                        <a:rPr 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del Verilog ed è del 2005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 </a:t>
                      </a:r>
                      <a:endParaRPr lang="en-US" dirty="0">
                        <a:effectLst/>
                      </a:endParaRP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Il VHDL è uno standard (IEEE 1076-1993 e poi 2008) per descrivere l'hardware digitale in ambito industriale. VHDL sta per VHSIC (</a:t>
                      </a:r>
                      <a:r>
                        <a:rPr lang="it-IT" dirty="0" err="1"/>
                        <a:t>Very</a:t>
                      </a:r>
                      <a:r>
                        <a:rPr lang="it-IT" dirty="0"/>
                        <a:t> High Speed </a:t>
                      </a:r>
                      <a:r>
                        <a:rPr lang="it-IT" dirty="0" err="1"/>
                        <a:t>Integrated</a:t>
                      </a:r>
                      <a:r>
                        <a:rPr lang="it-IT" dirty="0"/>
                        <a:t> Circuit) Hardware </a:t>
                      </a:r>
                      <a:r>
                        <a:rPr lang="it-IT" dirty="0" err="1"/>
                        <a:t>Description</a:t>
                      </a:r>
                      <a:r>
                        <a:rPr lang="it-IT" dirty="0"/>
                        <a:t> Language.</a:t>
                      </a:r>
                      <a:endParaRPr lang="en-US" dirty="0">
                        <a:effectLst/>
                      </a:endParaRP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935073111"/>
                  </a:ext>
                </a:extLst>
              </a:tr>
              <a:tr h="747350">
                <a:tc>
                  <a:txBody>
                    <a:bodyPr/>
                    <a:lstStyle/>
                    <a:p>
                      <a:r>
                        <a:rPr lang="it-IT" dirty="0">
                          <a:effectLst/>
                        </a:rPr>
                        <a:t>Nascita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effectLst/>
                        </a:rPr>
                        <a:t>Nato</a:t>
                      </a:r>
                      <a:r>
                        <a:rPr lang="en-US" dirty="0">
                          <a:effectLst/>
                        </a:rPr>
                        <a:t> </a:t>
                      </a:r>
                      <a:r>
                        <a:rPr lang="en-US" dirty="0" err="1">
                          <a:effectLst/>
                        </a:rPr>
                        <a:t>nel</a:t>
                      </a:r>
                      <a:r>
                        <a:rPr lang="en-US" dirty="0">
                          <a:effectLst/>
                        </a:rPr>
                        <a:t> 1985*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effectLst/>
                        </a:rPr>
                        <a:t>Nato</a:t>
                      </a:r>
                      <a:r>
                        <a:rPr lang="en-US" dirty="0">
                          <a:effectLst/>
                        </a:rPr>
                        <a:t> </a:t>
                      </a:r>
                      <a:r>
                        <a:rPr lang="en-US" dirty="0" err="1">
                          <a:effectLst/>
                        </a:rPr>
                        <a:t>nel</a:t>
                      </a:r>
                      <a:r>
                        <a:rPr lang="en-US" dirty="0">
                          <a:effectLst/>
                        </a:rPr>
                        <a:t> 1980</a:t>
                      </a: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3199087017"/>
                  </a:ext>
                </a:extLst>
              </a:tr>
              <a:tr h="747350">
                <a:tc>
                  <a:txBody>
                    <a:bodyPr/>
                    <a:lstStyle/>
                    <a:p>
                      <a:r>
                        <a:rPr lang="it-IT" dirty="0">
                          <a:effectLst/>
                        </a:rPr>
                        <a:t>Struttura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effectLst/>
                        </a:rPr>
                        <a:t>Basato</a:t>
                      </a:r>
                      <a:r>
                        <a:rPr lang="en-US" dirty="0">
                          <a:effectLst/>
                        </a:rPr>
                        <a:t> </a:t>
                      </a:r>
                      <a:r>
                        <a:rPr lang="en-US" dirty="0" err="1">
                          <a:effectLst/>
                        </a:rPr>
                        <a:t>sul</a:t>
                      </a:r>
                      <a:r>
                        <a:rPr lang="en-US" dirty="0">
                          <a:effectLst/>
                        </a:rPr>
                        <a:t> </a:t>
                      </a:r>
                      <a:r>
                        <a:rPr lang="en-US" dirty="0" err="1">
                          <a:effectLst/>
                        </a:rPr>
                        <a:t>linguaggio</a:t>
                      </a:r>
                      <a:r>
                        <a:rPr lang="en-US" dirty="0">
                          <a:effectLst/>
                        </a:rPr>
                        <a:t> C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effectLst/>
                        </a:rPr>
                        <a:t>Ispirato</a:t>
                      </a:r>
                      <a:r>
                        <a:rPr lang="en-US" dirty="0">
                          <a:effectLst/>
                        </a:rPr>
                        <a:t> ad Ada e Pascal</a:t>
                      </a: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1538600093"/>
                  </a:ext>
                </a:extLst>
              </a:tr>
              <a:tr h="747350">
                <a:tc>
                  <a:txBody>
                    <a:bodyPr/>
                    <a:lstStyle/>
                    <a:p>
                      <a:r>
                        <a:rPr lang="it-IT" dirty="0">
                          <a:effectLst/>
                        </a:rPr>
                        <a:t>Difficoltà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Verilog è facile da </a:t>
                      </a:r>
                      <a:r>
                        <a:rPr lang="en-US" dirty="0" err="1">
                          <a:effectLst/>
                        </a:rPr>
                        <a:t>imparare</a:t>
                      </a:r>
                      <a:r>
                        <a:rPr lang="en-US" dirty="0">
                          <a:effectLst/>
                        </a:rPr>
                        <a:t> (dal web)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VHDL è </a:t>
                      </a:r>
                      <a:r>
                        <a:rPr lang="en-US" dirty="0" err="1">
                          <a:effectLst/>
                        </a:rPr>
                        <a:t>relativamente</a:t>
                      </a:r>
                      <a:r>
                        <a:rPr lang="en-US" dirty="0">
                          <a:effectLst/>
                        </a:rPr>
                        <a:t> </a:t>
                      </a:r>
                      <a:r>
                        <a:rPr lang="en-US" dirty="0" err="1">
                          <a:effectLst/>
                        </a:rPr>
                        <a:t>più</a:t>
                      </a:r>
                      <a:r>
                        <a:rPr lang="en-US" dirty="0">
                          <a:effectLst/>
                        </a:rPr>
                        <a:t> difficile (sempre dal web)</a:t>
                      </a: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1315922315"/>
                  </a:ext>
                </a:extLst>
              </a:tr>
              <a:tr h="747350">
                <a:tc>
                  <a:txBody>
                    <a:bodyPr/>
                    <a:lstStyle/>
                    <a:p>
                      <a:r>
                        <a:rPr lang="it-IT" dirty="0">
                          <a:effectLst/>
                        </a:rPr>
                        <a:t>Scrittura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effectLst/>
                        </a:rPr>
                        <a:t>Case sensitive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effectLst/>
                        </a:rPr>
                        <a:t>Case insensitive</a:t>
                      </a: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673903557"/>
                  </a:ext>
                </a:extLst>
              </a:tr>
            </a:tbl>
          </a:graphicData>
        </a:graphic>
      </p:graphicFrame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001521F2-509B-46ED-AFDC-22C1CF96A38E}"/>
              </a:ext>
            </a:extLst>
          </p:cNvPr>
          <p:cNvSpPr txBox="1">
            <a:spLocks/>
          </p:cNvSpPr>
          <p:nvPr/>
        </p:nvSpPr>
        <p:spPr>
          <a:xfrm>
            <a:off x="7353944" y="782052"/>
            <a:ext cx="1197877" cy="527499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/>
              <a:t>VHDL</a:t>
            </a:r>
            <a:endParaRPr lang="it-IT" altLang="it-IT" sz="4400" b="1" cap="small" dirty="0"/>
          </a:p>
        </p:txBody>
      </p:sp>
      <p:sp>
        <p:nvSpPr>
          <p:cNvPr id="5" name="Segnaposto contenuto 2">
            <a:extLst>
              <a:ext uri="{FF2B5EF4-FFF2-40B4-BE49-F238E27FC236}">
                <a16:creationId xmlns:a16="http://schemas.microsoft.com/office/drawing/2014/main" id="{751A02CB-583C-417C-BD11-1F5E3A34816E}"/>
              </a:ext>
            </a:extLst>
          </p:cNvPr>
          <p:cNvSpPr txBox="1">
            <a:spLocks/>
          </p:cNvSpPr>
          <p:nvPr/>
        </p:nvSpPr>
        <p:spPr>
          <a:xfrm>
            <a:off x="4660621" y="782052"/>
            <a:ext cx="1449233" cy="527499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 err="1"/>
              <a:t>Verilog</a:t>
            </a:r>
            <a:endParaRPr lang="it-IT" altLang="it-IT" sz="4400" b="1" cap="small" dirty="0"/>
          </a:p>
        </p:txBody>
      </p:sp>
      <p:grpSp>
        <p:nvGrpSpPr>
          <p:cNvPr id="9" name="Gruppo 8">
            <a:extLst>
              <a:ext uri="{FF2B5EF4-FFF2-40B4-BE49-F238E27FC236}">
                <a16:creationId xmlns:a16="http://schemas.microsoft.com/office/drawing/2014/main" id="{0B6CAADB-BB48-4DC3-A79A-455CD2BB6180}"/>
              </a:ext>
            </a:extLst>
          </p:cNvPr>
          <p:cNvGrpSpPr/>
          <p:nvPr/>
        </p:nvGrpSpPr>
        <p:grpSpPr>
          <a:xfrm>
            <a:off x="9374330" y="5141826"/>
            <a:ext cx="2706084" cy="338554"/>
            <a:chOff x="9473278" y="3840481"/>
            <a:chExt cx="2706084" cy="338554"/>
          </a:xfrm>
        </p:grpSpPr>
        <p:sp>
          <p:nvSpPr>
            <p:cNvPr id="7" name="CasellaDiTesto 6">
              <a:extLst>
                <a:ext uri="{FF2B5EF4-FFF2-40B4-BE49-F238E27FC236}">
                  <a16:creationId xmlns:a16="http://schemas.microsoft.com/office/drawing/2014/main" id="{D3EC4EF4-EC43-477D-8624-862F4D6F3505}"/>
                </a:ext>
              </a:extLst>
            </p:cNvPr>
            <p:cNvSpPr txBox="1"/>
            <p:nvPr/>
          </p:nvSpPr>
          <p:spPr>
            <a:xfrm>
              <a:off x="10010370" y="3840481"/>
              <a:ext cx="216899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600" b="1" dirty="0" err="1"/>
                <a:t>Weakly</a:t>
              </a:r>
              <a:r>
                <a:rPr lang="it-IT" sz="1600" b="1" dirty="0"/>
                <a:t>/</a:t>
              </a:r>
              <a:r>
                <a:rPr lang="it-IT" sz="1600" b="1" dirty="0" err="1"/>
                <a:t>Strongly</a:t>
              </a:r>
              <a:r>
                <a:rPr lang="it-IT" sz="1600" b="1" dirty="0"/>
                <a:t> </a:t>
              </a:r>
              <a:r>
                <a:rPr lang="it-IT" sz="1600" b="1" dirty="0" err="1"/>
                <a:t>Typed</a:t>
              </a:r>
              <a:endParaRPr lang="it-IT" sz="1600" b="1" dirty="0"/>
            </a:p>
          </p:txBody>
        </p:sp>
        <p:sp>
          <p:nvSpPr>
            <p:cNvPr id="8" name="Freccia a destra 7">
              <a:extLst>
                <a:ext uri="{FF2B5EF4-FFF2-40B4-BE49-F238E27FC236}">
                  <a16:creationId xmlns:a16="http://schemas.microsoft.com/office/drawing/2014/main" id="{4B1FFEA6-D81F-453F-9AEC-DDAEDBEA4A0C}"/>
                </a:ext>
              </a:extLst>
            </p:cNvPr>
            <p:cNvSpPr/>
            <p:nvPr/>
          </p:nvSpPr>
          <p:spPr>
            <a:xfrm rot="10800000">
              <a:off x="9473278" y="3840481"/>
              <a:ext cx="490450" cy="338554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10" name="Gruppo 9">
            <a:extLst>
              <a:ext uri="{FF2B5EF4-FFF2-40B4-BE49-F238E27FC236}">
                <a16:creationId xmlns:a16="http://schemas.microsoft.com/office/drawing/2014/main" id="{077810DB-4EE6-4AE9-9069-FCBF24353449}"/>
              </a:ext>
            </a:extLst>
          </p:cNvPr>
          <p:cNvGrpSpPr/>
          <p:nvPr/>
        </p:nvGrpSpPr>
        <p:grpSpPr>
          <a:xfrm>
            <a:off x="9583855" y="2114293"/>
            <a:ext cx="2633225" cy="338554"/>
            <a:chOff x="9473278" y="3840481"/>
            <a:chExt cx="2732143" cy="338554"/>
          </a:xfrm>
        </p:grpSpPr>
        <p:sp>
          <p:nvSpPr>
            <p:cNvPr id="11" name="CasellaDiTesto 10">
              <a:extLst>
                <a:ext uri="{FF2B5EF4-FFF2-40B4-BE49-F238E27FC236}">
                  <a16:creationId xmlns:a16="http://schemas.microsoft.com/office/drawing/2014/main" id="{2E13680C-FEF1-4F57-834F-7DD0110CF54A}"/>
                </a:ext>
              </a:extLst>
            </p:cNvPr>
            <p:cNvSpPr txBox="1"/>
            <p:nvPr/>
          </p:nvSpPr>
          <p:spPr>
            <a:xfrm>
              <a:off x="10010369" y="3840481"/>
              <a:ext cx="219505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600" b="1" dirty="0"/>
                <a:t>IEEE releases principali</a:t>
              </a:r>
            </a:p>
          </p:txBody>
        </p:sp>
        <p:sp>
          <p:nvSpPr>
            <p:cNvPr id="12" name="Freccia a destra 11">
              <a:extLst>
                <a:ext uri="{FF2B5EF4-FFF2-40B4-BE49-F238E27FC236}">
                  <a16:creationId xmlns:a16="http://schemas.microsoft.com/office/drawing/2014/main" id="{CB8E24DA-CD59-4370-B243-18C7CAB194BC}"/>
                </a:ext>
              </a:extLst>
            </p:cNvPr>
            <p:cNvSpPr/>
            <p:nvPr/>
          </p:nvSpPr>
          <p:spPr>
            <a:xfrm rot="10800000">
              <a:off x="9473278" y="3840481"/>
              <a:ext cx="490450" cy="338554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08133140-2C3B-4D3B-A581-E1EC9D06B534}"/>
              </a:ext>
            </a:extLst>
          </p:cNvPr>
          <p:cNvSpPr txBox="1"/>
          <p:nvPr/>
        </p:nvSpPr>
        <p:spPr>
          <a:xfrm>
            <a:off x="0" y="61433"/>
            <a:ext cx="611612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Institute of Electrical and Electronics Engineers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</a:rPr>
              <a:t>(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US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IEEE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) 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735144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E9B8B9-1319-4E29-A39B-1DF9582DC6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B818FC0-4C16-4336-845E-67BC76CD0B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89" y="30706"/>
            <a:ext cx="11436823" cy="714801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75254EA-D227-4B2C-9707-4C8D8DA0B54A}"/>
              </a:ext>
            </a:extLst>
          </p:cNvPr>
          <p:cNvSpPr txBox="1"/>
          <p:nvPr/>
        </p:nvSpPr>
        <p:spPr>
          <a:xfrm>
            <a:off x="5643964" y="0"/>
            <a:ext cx="62978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>
                <a:solidFill>
                  <a:srgbClr val="FF0000"/>
                </a:solidFill>
              </a:rPr>
              <a:t>Simulazione </a:t>
            </a:r>
            <a:r>
              <a:rPr lang="it-IT" sz="3200" b="1" dirty="0" err="1">
                <a:solidFill>
                  <a:srgbClr val="FF0000"/>
                </a:solidFill>
              </a:rPr>
              <a:t>Behavioral</a:t>
            </a:r>
            <a:endParaRPr lang="it-IT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5773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A4C5C1-29FE-4B2F-BC75-B1534DE02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Content Placeholder 4" descr="Graphical user interface&#10;&#10;Description automatically generated">
            <a:extLst>
              <a:ext uri="{FF2B5EF4-FFF2-40B4-BE49-F238E27FC236}">
                <a16:creationId xmlns:a16="http://schemas.microsoft.com/office/drawing/2014/main" id="{D7E8AED7-A17F-4489-AE41-300F2EBE65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1398608" cy="7124131"/>
          </a:xfrm>
        </p:spPr>
      </p:pic>
    </p:spTree>
    <p:extLst>
      <p:ext uri="{BB962C8B-B14F-4D97-AF65-F5344CB8AC3E}">
        <p14:creationId xmlns:p14="http://schemas.microsoft.com/office/powerpoint/2010/main" val="15126234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F7BF0C-AEBD-4638-878E-659EE38B1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Open </a:t>
            </a:r>
            <a:r>
              <a:rPr lang="it-IT" dirty="0" err="1"/>
              <a:t>Vivado</a:t>
            </a:r>
            <a:r>
              <a:rPr lang="it-IT" dirty="0"/>
              <a:t>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FE149E-277C-42A3-8BDA-BBF56B16F1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204176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A4A48A2-096C-41FC-81F8-87DA882BBE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452" y="1816992"/>
            <a:ext cx="7000775" cy="4375484"/>
          </a:xfrm>
          <a:prstGeom prst="rect">
            <a:avLst/>
          </a:prstGeom>
        </p:spPr>
      </p:pic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94D8969C-5302-4395-9BB2-F722C83BFBD5}"/>
              </a:ext>
            </a:extLst>
          </p:cNvPr>
          <p:cNvSpPr txBox="1">
            <a:spLocks/>
          </p:cNvSpPr>
          <p:nvPr/>
        </p:nvSpPr>
        <p:spPr>
          <a:xfrm>
            <a:off x="373452" y="450811"/>
            <a:ext cx="11465621" cy="7904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/>
              <a:t>RTL design…con il </a:t>
            </a:r>
            <a:r>
              <a:rPr lang="it-IT" altLang="it-IT" sz="3200" b="1" cap="small" dirty="0" err="1"/>
              <a:t>Verilog</a:t>
            </a:r>
            <a:r>
              <a:rPr lang="it-IT" altLang="it-IT" sz="3200" b="1" cap="small" dirty="0"/>
              <a:t>:  </a:t>
            </a:r>
            <a:r>
              <a:rPr lang="it-IT" altLang="it-IT" sz="2400" b="1" cap="small" dirty="0">
                <a:solidFill>
                  <a:srgbClr val="FF0000"/>
                </a:solidFill>
              </a:rPr>
              <a:t>Esempio 4 </a:t>
            </a:r>
            <a:br>
              <a:rPr lang="it-IT" altLang="it-IT" sz="2400" b="1" cap="small" dirty="0">
                <a:solidFill>
                  <a:srgbClr val="FF0000"/>
                </a:solidFill>
              </a:rPr>
            </a:br>
            <a:br>
              <a:rPr lang="it-IT" altLang="it-IT" sz="2400" b="1" cap="small" dirty="0">
                <a:solidFill>
                  <a:srgbClr val="FF0000"/>
                </a:solidFill>
              </a:rPr>
            </a:br>
            <a:r>
              <a:rPr lang="it-IT" altLang="it-IT" sz="2400" b="1" cap="small" dirty="0">
                <a:solidFill>
                  <a:srgbClr val="FF0000"/>
                </a:solidFill>
              </a:rPr>
              <a:t>project_4_EsempioGerarchico_ILA_con_Bitstream</a:t>
            </a:r>
            <a:endParaRPr lang="it-IT" altLang="it-IT" sz="4400" b="1" cap="small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208D93-0EC3-4F8D-9BF2-F12C972C2CB9}"/>
              </a:ext>
            </a:extLst>
          </p:cNvPr>
          <p:cNvSpPr txBox="1"/>
          <p:nvPr/>
        </p:nvSpPr>
        <p:spPr>
          <a:xfrm>
            <a:off x="7789025" y="1529541"/>
            <a:ext cx="340063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Partiamo dal progetto di prima e adattiamolo mettendo un nuovo componente chiamato ILA. </a:t>
            </a:r>
            <a:br>
              <a:rPr lang="it-IT" dirty="0"/>
            </a:br>
            <a:br>
              <a:rPr lang="it-IT" dirty="0"/>
            </a:br>
            <a:r>
              <a:rPr lang="it-IT" dirty="0"/>
              <a:t>ILA è una sorta di Analizzatore di Stati Logici che si può collocare dentro all’FPGA. E’ uno strumento potentissimo.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547389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0" y="2325911"/>
            <a:ext cx="5497286" cy="1201530"/>
          </a:xfrm>
        </p:spPr>
        <p:txBody>
          <a:bodyPr>
            <a:normAutofit/>
          </a:bodyPr>
          <a:lstStyle/>
          <a:p>
            <a:r>
              <a:rPr lang="it-IT" sz="7200" b="1" cap="small" dirty="0" err="1">
                <a:latin typeface="+mn-lt"/>
                <a:ea typeface="+mn-ea"/>
                <a:cs typeface="+mn-cs"/>
              </a:rPr>
              <a:t>ChipScope</a:t>
            </a:r>
            <a:endParaRPr lang="it-IT" sz="7200" b="1" cap="small" dirty="0">
              <a:latin typeface="+mn-lt"/>
              <a:ea typeface="+mn-ea"/>
              <a:cs typeface="+mn-cs"/>
            </a:endParaRP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508000" y="3917992"/>
            <a:ext cx="11465620" cy="2489197"/>
          </a:xfrm>
        </p:spPr>
        <p:txBody>
          <a:bodyPr>
            <a:normAutofit lnSpcReduction="10000"/>
          </a:bodyPr>
          <a:lstStyle/>
          <a:p>
            <a:pPr marL="342900" indent="-342900" algn="l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it-IT" dirty="0"/>
              <a:t>Il progetto del Firmware ha generato una </a:t>
            </a:r>
            <a:r>
              <a:rPr lang="it-IT" dirty="0" err="1"/>
              <a:t>netlist</a:t>
            </a:r>
            <a:r>
              <a:rPr lang="it-IT" dirty="0"/>
              <a:t> dentro all’FPGA</a:t>
            </a:r>
            <a:br>
              <a:rPr lang="it-IT" dirty="0"/>
            </a:br>
            <a:endParaRPr lang="it-IT" dirty="0"/>
          </a:p>
          <a:p>
            <a:pPr marL="342900" indent="-342900" algn="l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it-IT" dirty="0"/>
              <a:t>L’analizzatore di stati logici, CHIPSCOPE serve a monitorare i segnali che abbiamo costruito con che si trovano all’interno dell’FPGA e che vediamo rappresentati nello schematico qui sopra.</a:t>
            </a:r>
          </a:p>
          <a:p>
            <a:pPr marL="342900" indent="-342900" algn="l"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it-IT" dirty="0"/>
          </a:p>
          <a:p>
            <a:pPr marL="342900" indent="-342900" algn="l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it-IT" dirty="0"/>
              <a:t>Il compilatore ad ogni NET ha associato un nome che possiamo recuperare e collegare al nostro analizzatore</a:t>
            </a:r>
          </a:p>
        </p:txBody>
      </p:sp>
      <p:sp>
        <p:nvSpPr>
          <p:cNvPr id="8" name="Segnaposto numero diapositiva 7"/>
          <p:cNvSpPr>
            <a:spLocks noGrp="1"/>
          </p:cNvSpPr>
          <p:nvPr>
            <p:ph type="sldNum" sz="quarter" idx="12"/>
          </p:nvPr>
        </p:nvSpPr>
        <p:spPr>
          <a:xfrm>
            <a:off x="8610600" y="6386006"/>
            <a:ext cx="2743200" cy="365125"/>
          </a:xfrm>
        </p:spPr>
        <p:txBody>
          <a:bodyPr/>
          <a:lstStyle/>
          <a:p>
            <a:fld id="{1F98A442-56E4-4677-AFB8-10BD08E33475}" type="slidenum">
              <a:rPr lang="it-IT" smtClean="0"/>
              <a:t>34</a:t>
            </a:fld>
            <a:endParaRPr lang="it-IT"/>
          </a:p>
        </p:txBody>
      </p:sp>
      <p:sp>
        <p:nvSpPr>
          <p:cNvPr id="5" name="Segnaposto contenuto 2">
            <a:extLst>
              <a:ext uri="{FF2B5EF4-FFF2-40B4-BE49-F238E27FC236}">
                <a16:creationId xmlns:a16="http://schemas.microsoft.com/office/drawing/2014/main" id="{67B35A43-497C-4CC2-AFCF-346E73D6A6EF}"/>
              </a:ext>
            </a:extLst>
          </p:cNvPr>
          <p:cNvSpPr txBox="1">
            <a:spLocks/>
          </p:cNvSpPr>
          <p:nvPr/>
        </p:nvSpPr>
        <p:spPr>
          <a:xfrm>
            <a:off x="363189" y="450811"/>
            <a:ext cx="11465621" cy="7904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/>
              <a:t>RTL design…con il </a:t>
            </a:r>
            <a:r>
              <a:rPr lang="it-IT" altLang="it-IT" sz="3200" b="1" cap="small" dirty="0" err="1"/>
              <a:t>Verilog</a:t>
            </a:r>
            <a:r>
              <a:rPr lang="it-IT" altLang="it-IT" sz="3200" b="1" cap="small" dirty="0"/>
              <a:t>:  </a:t>
            </a:r>
            <a:r>
              <a:rPr lang="it-IT" altLang="it-IT" sz="2400" b="1" cap="small" dirty="0">
                <a:solidFill>
                  <a:srgbClr val="FF0000"/>
                </a:solidFill>
              </a:rPr>
              <a:t>Esempio 4 </a:t>
            </a:r>
            <a:br>
              <a:rPr lang="it-IT" altLang="it-IT" sz="2400" b="1" cap="small" dirty="0">
                <a:solidFill>
                  <a:srgbClr val="FF0000"/>
                </a:solidFill>
              </a:rPr>
            </a:br>
            <a:br>
              <a:rPr lang="it-IT" altLang="it-IT" sz="2400" b="1" cap="small" dirty="0">
                <a:solidFill>
                  <a:srgbClr val="FF0000"/>
                </a:solidFill>
              </a:rPr>
            </a:br>
            <a:r>
              <a:rPr lang="it-IT" altLang="it-IT" sz="2400" b="1" cap="small" dirty="0">
                <a:solidFill>
                  <a:srgbClr val="FF0000"/>
                </a:solidFill>
              </a:rPr>
              <a:t>project_4_EsempioGerarchico_ILA_con_Bitstream</a:t>
            </a:r>
            <a:endParaRPr lang="it-IT" altLang="it-IT" sz="4400" b="1" cap="small" dirty="0">
              <a:solidFill>
                <a:srgbClr val="FF0000"/>
              </a:solidFill>
            </a:endParaRPr>
          </a:p>
        </p:txBody>
      </p:sp>
      <p:pic>
        <p:nvPicPr>
          <p:cNvPr id="6" name="Picture 5" descr="Diagram, schematic&#10;&#10;Description automatically generated">
            <a:extLst>
              <a:ext uri="{FF2B5EF4-FFF2-40B4-BE49-F238E27FC236}">
                <a16:creationId xmlns:a16="http://schemas.microsoft.com/office/drawing/2014/main" id="{6F3B321B-EBE3-4498-AAAA-6FD4B696C1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2404" y="962635"/>
            <a:ext cx="4561596" cy="2850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977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358" y="2224216"/>
            <a:ext cx="4306564" cy="3301699"/>
          </a:xfrm>
          <a:prstGeom prst="rect">
            <a:avLst/>
          </a:prstGeom>
        </p:spPr>
      </p:pic>
      <p:sp>
        <p:nvSpPr>
          <p:cNvPr id="7" name="CasellaDiTesto 6"/>
          <p:cNvSpPr txBox="1"/>
          <p:nvPr/>
        </p:nvSpPr>
        <p:spPr>
          <a:xfrm>
            <a:off x="5106922" y="2224216"/>
            <a:ext cx="3955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latin typeface="Comic Sans MS" panose="030F0702030302020204" pitchFamily="66" charset="0"/>
              </a:rPr>
              <a:t> </a:t>
            </a:r>
            <a:r>
              <a:rPr lang="it-IT" b="1" dirty="0"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nternal </a:t>
            </a:r>
            <a:r>
              <a:rPr lang="it-IT" b="1" dirty="0" err="1">
                <a:latin typeface="Calibri" panose="020F0502020204030204" pitchFamily="34" charset="0"/>
                <a:cs typeface="Calibri" panose="020F0502020204030204" pitchFamily="34" charset="0"/>
              </a:rPr>
              <a:t>L</a:t>
            </a:r>
            <a:r>
              <a:rPr lang="it-IT" dirty="0" err="1">
                <a:latin typeface="Calibri" panose="020F0502020204030204" pitchFamily="34" charset="0"/>
                <a:cs typeface="Calibri" panose="020F0502020204030204" pitchFamily="34" charset="0"/>
              </a:rPr>
              <a:t>ogic</a:t>
            </a:r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it-IT" b="1" dirty="0"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nalyzer  (Core Sincrono</a:t>
            </a:r>
            <a:r>
              <a:rPr lang="it-IT" dirty="0">
                <a:latin typeface="Comic Sans MS" panose="030F0702030302020204" pitchFamily="66" charset="0"/>
              </a:rPr>
              <a:t>)</a:t>
            </a:r>
          </a:p>
        </p:txBody>
      </p:sp>
      <p:sp>
        <p:nvSpPr>
          <p:cNvPr id="8" name="CasellaDiTesto 7"/>
          <p:cNvSpPr txBox="1"/>
          <p:nvPr/>
        </p:nvSpPr>
        <p:spPr>
          <a:xfrm>
            <a:off x="5338572" y="5525915"/>
            <a:ext cx="740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latin typeface="Comic Sans MS" panose="030F0702030302020204" pitchFamily="66" charset="0"/>
              </a:rPr>
              <a:t> </a:t>
            </a:r>
            <a:r>
              <a:rPr lang="it-IT" b="1" dirty="0" err="1">
                <a:latin typeface="Comic Sans MS" panose="030F0702030302020204" pitchFamily="66" charset="0"/>
              </a:rPr>
              <a:t>I</a:t>
            </a:r>
            <a:r>
              <a:rPr lang="it-IT" dirty="0" err="1">
                <a:latin typeface="Comic Sans MS" panose="030F0702030302020204" pitchFamily="66" charset="0"/>
              </a:rPr>
              <a:t>con</a:t>
            </a:r>
            <a:endParaRPr lang="it-IT" dirty="0">
              <a:latin typeface="Comic Sans MS" panose="030F0702030302020204" pitchFamily="66" charset="0"/>
            </a:endParaRPr>
          </a:p>
        </p:txBody>
      </p:sp>
      <p:cxnSp>
        <p:nvCxnSpPr>
          <p:cNvPr id="10" name="Connettore 2 9"/>
          <p:cNvCxnSpPr/>
          <p:nvPr/>
        </p:nvCxnSpPr>
        <p:spPr>
          <a:xfrm flipH="1">
            <a:off x="3756455" y="2663520"/>
            <a:ext cx="2594918" cy="3144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2 11"/>
          <p:cNvCxnSpPr/>
          <p:nvPr/>
        </p:nvCxnSpPr>
        <p:spPr>
          <a:xfrm flipH="1">
            <a:off x="4600565" y="2663520"/>
            <a:ext cx="1750808" cy="11277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ttore 2 12"/>
          <p:cNvCxnSpPr/>
          <p:nvPr/>
        </p:nvCxnSpPr>
        <p:spPr>
          <a:xfrm flipH="1">
            <a:off x="4507889" y="2663520"/>
            <a:ext cx="1803242" cy="4265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ttore 2 16"/>
          <p:cNvCxnSpPr/>
          <p:nvPr/>
        </p:nvCxnSpPr>
        <p:spPr>
          <a:xfrm flipH="1" flipV="1">
            <a:off x="3568776" y="4079713"/>
            <a:ext cx="2127689" cy="13501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asellaDiTesto 20"/>
          <p:cNvSpPr txBox="1"/>
          <p:nvPr/>
        </p:nvSpPr>
        <p:spPr>
          <a:xfrm>
            <a:off x="6803917" y="3421983"/>
            <a:ext cx="46653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Quanti campioni/segnali possiamo raccogliere? Dipende dalla memoria disponibile*</a:t>
            </a:r>
          </a:p>
        </p:txBody>
      </p:sp>
      <p:sp>
        <p:nvSpPr>
          <p:cNvPr id="22" name="CasellaDiTesto 21"/>
          <p:cNvSpPr txBox="1"/>
          <p:nvPr/>
        </p:nvSpPr>
        <p:spPr>
          <a:xfrm>
            <a:off x="6906579" y="6325878"/>
            <a:ext cx="44282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b="1" dirty="0">
                <a:latin typeface="Calibri" panose="020F0502020204030204" pitchFamily="34" charset="0"/>
                <a:cs typeface="Calibri" panose="020F0502020204030204" pitchFamily="34" charset="0"/>
              </a:rPr>
              <a:t>*L’analizzatore sfrutta i blocchi di RAM (BRAM) presenti nell’FPGA </a:t>
            </a:r>
          </a:p>
        </p:txBody>
      </p:sp>
      <p:sp>
        <p:nvSpPr>
          <p:cNvPr id="23" name="Rettangolo 22"/>
          <p:cNvSpPr/>
          <p:nvPr/>
        </p:nvSpPr>
        <p:spPr>
          <a:xfrm>
            <a:off x="6578221" y="3380109"/>
            <a:ext cx="4891050" cy="69960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7" name="Segnaposto numero diapositiva 26"/>
          <p:cNvSpPr>
            <a:spLocks noGrp="1"/>
          </p:cNvSpPr>
          <p:nvPr>
            <p:ph type="sldNum" sz="quarter" idx="12"/>
          </p:nvPr>
        </p:nvSpPr>
        <p:spPr>
          <a:xfrm>
            <a:off x="8628355" y="6545688"/>
            <a:ext cx="2743200" cy="365125"/>
          </a:xfrm>
        </p:spPr>
        <p:txBody>
          <a:bodyPr/>
          <a:lstStyle/>
          <a:p>
            <a:fld id="{1F98A442-56E4-4677-AFB8-10BD08E33475}" type="slidenum">
              <a:rPr lang="it-IT" smtClean="0"/>
              <a:t>35</a:t>
            </a:fld>
            <a:endParaRPr lang="it-IT" dirty="0"/>
          </a:p>
        </p:txBody>
      </p:sp>
      <p:sp>
        <p:nvSpPr>
          <p:cNvPr id="15" name="Segnaposto contenuto 2">
            <a:extLst>
              <a:ext uri="{FF2B5EF4-FFF2-40B4-BE49-F238E27FC236}">
                <a16:creationId xmlns:a16="http://schemas.microsoft.com/office/drawing/2014/main" id="{F06873D2-A5E1-4349-B3F7-F7B1E409F62C}"/>
              </a:ext>
            </a:extLst>
          </p:cNvPr>
          <p:cNvSpPr txBox="1">
            <a:spLocks/>
          </p:cNvSpPr>
          <p:nvPr/>
        </p:nvSpPr>
        <p:spPr>
          <a:xfrm>
            <a:off x="363189" y="450811"/>
            <a:ext cx="11465621" cy="7904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/>
              <a:t>RTL design…con il </a:t>
            </a:r>
            <a:r>
              <a:rPr lang="it-IT" altLang="it-IT" sz="3200" b="1" cap="small" dirty="0" err="1"/>
              <a:t>Verilog</a:t>
            </a:r>
            <a:r>
              <a:rPr lang="it-IT" altLang="it-IT" sz="3200" b="1" cap="small" dirty="0"/>
              <a:t>:  </a:t>
            </a:r>
            <a:r>
              <a:rPr lang="it-IT" altLang="it-IT" sz="2400" b="1" cap="small" dirty="0">
                <a:solidFill>
                  <a:srgbClr val="FF0000"/>
                </a:solidFill>
              </a:rPr>
              <a:t>Esempio 4 </a:t>
            </a:r>
            <a:br>
              <a:rPr lang="it-IT" altLang="it-IT" sz="2400" b="1" cap="small" dirty="0">
                <a:solidFill>
                  <a:srgbClr val="FF0000"/>
                </a:solidFill>
              </a:rPr>
            </a:br>
            <a:br>
              <a:rPr lang="it-IT" altLang="it-IT" sz="2400" b="1" cap="small" dirty="0">
                <a:solidFill>
                  <a:srgbClr val="FF0000"/>
                </a:solidFill>
              </a:rPr>
            </a:br>
            <a:r>
              <a:rPr lang="it-IT" altLang="it-IT" sz="2400" b="1" cap="small" dirty="0">
                <a:solidFill>
                  <a:srgbClr val="FF0000"/>
                </a:solidFill>
              </a:rPr>
              <a:t>project_4_EsempioGerarchico_ILA_con_Bitstream</a:t>
            </a:r>
            <a:endParaRPr lang="it-IT" altLang="it-IT" sz="4400" b="1" cap="small" dirty="0">
              <a:solidFill>
                <a:srgbClr val="FF0000"/>
              </a:solidFill>
            </a:endParaRPr>
          </a:p>
        </p:txBody>
      </p:sp>
      <p:sp>
        <p:nvSpPr>
          <p:cNvPr id="19" name="CasellaDiTesto 20">
            <a:extLst>
              <a:ext uri="{FF2B5EF4-FFF2-40B4-BE49-F238E27FC236}">
                <a16:creationId xmlns:a16="http://schemas.microsoft.com/office/drawing/2014/main" id="{F1522608-A32B-4D81-8614-25BE73BA7A00}"/>
              </a:ext>
            </a:extLst>
          </p:cNvPr>
          <p:cNvSpPr txBox="1"/>
          <p:nvPr/>
        </p:nvSpPr>
        <p:spPr>
          <a:xfrm>
            <a:off x="6906579" y="4937055"/>
            <a:ext cx="46653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Facciamo un esempio e cerchiamo di capire a cosa serve la BRAM</a:t>
            </a:r>
          </a:p>
        </p:txBody>
      </p:sp>
    </p:spTree>
    <p:extLst>
      <p:ext uri="{BB962C8B-B14F-4D97-AF65-F5344CB8AC3E}">
        <p14:creationId xmlns:p14="http://schemas.microsoft.com/office/powerpoint/2010/main" val="2154211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0" y="290052"/>
            <a:ext cx="9144000" cy="1137153"/>
          </a:xfrm>
        </p:spPr>
        <p:txBody>
          <a:bodyPr>
            <a:normAutofit/>
          </a:bodyPr>
          <a:lstStyle/>
          <a:p>
            <a:r>
              <a:rPr lang="it-IT" sz="4000" dirty="0">
                <a:latin typeface="Calibri" panose="020F0502020204030204" pitchFamily="34" charset="0"/>
                <a:cs typeface="Calibri" panose="020F0502020204030204" pitchFamily="34" charset="0"/>
              </a:rPr>
              <a:t>Internal </a:t>
            </a:r>
            <a:r>
              <a:rPr lang="it-IT" sz="4000" dirty="0" err="1">
                <a:latin typeface="Calibri" panose="020F0502020204030204" pitchFamily="34" charset="0"/>
                <a:cs typeface="Calibri" panose="020F0502020204030204" pitchFamily="34" charset="0"/>
              </a:rPr>
              <a:t>Logic</a:t>
            </a:r>
            <a:r>
              <a:rPr lang="it-IT" sz="4000" dirty="0">
                <a:latin typeface="Calibri" panose="020F0502020204030204" pitchFamily="34" charset="0"/>
                <a:cs typeface="Calibri" panose="020F0502020204030204" pitchFamily="34" charset="0"/>
              </a:rPr>
              <a:t> Analyzer ILA</a:t>
            </a:r>
          </a:p>
        </p:txBody>
      </p:sp>
      <p:sp>
        <p:nvSpPr>
          <p:cNvPr id="5" name="Rettangolo 4"/>
          <p:cNvSpPr/>
          <p:nvPr/>
        </p:nvSpPr>
        <p:spPr>
          <a:xfrm>
            <a:off x="1173892" y="1767016"/>
            <a:ext cx="741405" cy="23601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Rettangolo 5"/>
          <p:cNvSpPr/>
          <p:nvPr/>
        </p:nvSpPr>
        <p:spPr>
          <a:xfrm>
            <a:off x="1919414" y="1771134"/>
            <a:ext cx="741405" cy="23601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10"/>
          <p:cNvSpPr/>
          <p:nvPr/>
        </p:nvSpPr>
        <p:spPr>
          <a:xfrm>
            <a:off x="2660819" y="1767016"/>
            <a:ext cx="741405" cy="23601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/>
          <p:cNvSpPr/>
          <p:nvPr/>
        </p:nvSpPr>
        <p:spPr>
          <a:xfrm>
            <a:off x="3408399" y="1771134"/>
            <a:ext cx="741405" cy="23601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12"/>
          <p:cNvSpPr/>
          <p:nvPr/>
        </p:nvSpPr>
        <p:spPr>
          <a:xfrm>
            <a:off x="4151863" y="1767016"/>
            <a:ext cx="741405" cy="23601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13"/>
          <p:cNvSpPr/>
          <p:nvPr/>
        </p:nvSpPr>
        <p:spPr>
          <a:xfrm>
            <a:off x="4897385" y="1771134"/>
            <a:ext cx="741405" cy="23601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14"/>
          <p:cNvSpPr/>
          <p:nvPr/>
        </p:nvSpPr>
        <p:spPr>
          <a:xfrm>
            <a:off x="5638790" y="1767016"/>
            <a:ext cx="741405" cy="23601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Rettangolo 15"/>
          <p:cNvSpPr/>
          <p:nvPr/>
        </p:nvSpPr>
        <p:spPr>
          <a:xfrm>
            <a:off x="6384312" y="1771134"/>
            <a:ext cx="741405" cy="23601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16"/>
          <p:cNvSpPr/>
          <p:nvPr/>
        </p:nvSpPr>
        <p:spPr>
          <a:xfrm>
            <a:off x="7129834" y="1767016"/>
            <a:ext cx="741405" cy="23601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17"/>
          <p:cNvSpPr/>
          <p:nvPr/>
        </p:nvSpPr>
        <p:spPr>
          <a:xfrm>
            <a:off x="7875356" y="1771134"/>
            <a:ext cx="741405" cy="23601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/>
          <p:cNvSpPr/>
          <p:nvPr/>
        </p:nvSpPr>
        <p:spPr>
          <a:xfrm>
            <a:off x="8616761" y="1767016"/>
            <a:ext cx="741405" cy="23601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Rettangolo 19"/>
          <p:cNvSpPr/>
          <p:nvPr/>
        </p:nvSpPr>
        <p:spPr>
          <a:xfrm>
            <a:off x="9362283" y="1771134"/>
            <a:ext cx="741405" cy="23601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Freccia a destra 20"/>
          <p:cNvSpPr/>
          <p:nvPr/>
        </p:nvSpPr>
        <p:spPr>
          <a:xfrm>
            <a:off x="168878" y="2440459"/>
            <a:ext cx="1000897" cy="10132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Freccia a destra 21"/>
          <p:cNvSpPr/>
          <p:nvPr/>
        </p:nvSpPr>
        <p:spPr>
          <a:xfrm>
            <a:off x="10107805" y="2440459"/>
            <a:ext cx="1000897" cy="10132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CasellaDiTesto 22"/>
          <p:cNvSpPr txBox="1"/>
          <p:nvPr/>
        </p:nvSpPr>
        <p:spPr>
          <a:xfrm>
            <a:off x="106351" y="2255793"/>
            <a:ext cx="562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BUS</a:t>
            </a:r>
          </a:p>
        </p:txBody>
      </p:sp>
      <p:sp>
        <p:nvSpPr>
          <p:cNvPr id="24" name="CasellaDiTesto 23"/>
          <p:cNvSpPr txBox="1"/>
          <p:nvPr/>
        </p:nvSpPr>
        <p:spPr>
          <a:xfrm>
            <a:off x="10827214" y="2102018"/>
            <a:ext cx="562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BUS</a:t>
            </a:r>
          </a:p>
        </p:txBody>
      </p:sp>
      <p:sp>
        <p:nvSpPr>
          <p:cNvPr id="25" name="CasellaDiTesto 24"/>
          <p:cNvSpPr txBox="1"/>
          <p:nvPr/>
        </p:nvSpPr>
        <p:spPr>
          <a:xfrm rot="5400000">
            <a:off x="1268498" y="2724480"/>
            <a:ext cx="20350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/>
              <a:t>0x00000000</a:t>
            </a:r>
          </a:p>
        </p:txBody>
      </p:sp>
      <p:sp>
        <p:nvSpPr>
          <p:cNvPr id="26" name="CasellaDiTesto 25"/>
          <p:cNvSpPr txBox="1"/>
          <p:nvPr/>
        </p:nvSpPr>
        <p:spPr>
          <a:xfrm rot="5400000">
            <a:off x="507079" y="2724481"/>
            <a:ext cx="20350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/>
              <a:t>0x00000000</a:t>
            </a:r>
          </a:p>
        </p:txBody>
      </p:sp>
      <p:sp>
        <p:nvSpPr>
          <p:cNvPr id="27" name="CasellaDiTesto 26"/>
          <p:cNvSpPr txBox="1"/>
          <p:nvPr/>
        </p:nvSpPr>
        <p:spPr>
          <a:xfrm rot="5400000">
            <a:off x="2018138" y="2724481"/>
            <a:ext cx="20350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/>
              <a:t>0x00000000</a:t>
            </a:r>
          </a:p>
        </p:txBody>
      </p:sp>
      <p:sp>
        <p:nvSpPr>
          <p:cNvPr id="28" name="CasellaDiTesto 27"/>
          <p:cNvSpPr txBox="1"/>
          <p:nvPr/>
        </p:nvSpPr>
        <p:spPr>
          <a:xfrm>
            <a:off x="1359863" y="4328731"/>
            <a:ext cx="2555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0             1            2      ….. </a:t>
            </a:r>
          </a:p>
        </p:txBody>
      </p:sp>
      <p:sp>
        <p:nvSpPr>
          <p:cNvPr id="29" name="CasellaDiTesto 28"/>
          <p:cNvSpPr txBox="1"/>
          <p:nvPr/>
        </p:nvSpPr>
        <p:spPr>
          <a:xfrm>
            <a:off x="8083086" y="4328731"/>
            <a:ext cx="2146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N-3         N-2       N-1  </a:t>
            </a:r>
          </a:p>
        </p:txBody>
      </p:sp>
      <p:sp>
        <p:nvSpPr>
          <p:cNvPr id="30" name="CasellaDiTesto 29"/>
          <p:cNvSpPr txBox="1"/>
          <p:nvPr/>
        </p:nvSpPr>
        <p:spPr>
          <a:xfrm>
            <a:off x="4278771" y="4863675"/>
            <a:ext cx="19745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b="1" dirty="0">
                <a:solidFill>
                  <a:srgbClr val="FF0000"/>
                </a:solidFill>
              </a:rPr>
              <a:t>Trigger Position</a:t>
            </a:r>
          </a:p>
          <a:p>
            <a:pPr algn="ctr"/>
            <a:r>
              <a:rPr lang="it-IT" b="1" dirty="0">
                <a:solidFill>
                  <a:srgbClr val="FF0000"/>
                </a:solidFill>
              </a:rPr>
              <a:t>Word = 0xCOFFEE?</a:t>
            </a:r>
          </a:p>
        </p:txBody>
      </p:sp>
      <p:sp>
        <p:nvSpPr>
          <p:cNvPr id="31" name="Rettangolo 30"/>
          <p:cNvSpPr/>
          <p:nvPr/>
        </p:nvSpPr>
        <p:spPr>
          <a:xfrm>
            <a:off x="4893268" y="1767016"/>
            <a:ext cx="745522" cy="236014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3" name="Freccia in su 32"/>
          <p:cNvSpPr/>
          <p:nvPr/>
        </p:nvSpPr>
        <p:spPr>
          <a:xfrm>
            <a:off x="5103341" y="4328731"/>
            <a:ext cx="296562" cy="369332"/>
          </a:xfrm>
          <a:prstGeom prst="up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4" name="CasellaDiTesto 33"/>
          <p:cNvSpPr txBox="1"/>
          <p:nvPr/>
        </p:nvSpPr>
        <p:spPr>
          <a:xfrm>
            <a:off x="7901330" y="5002175"/>
            <a:ext cx="162576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6000" b="1" dirty="0">
                <a:solidFill>
                  <a:srgbClr val="FF0000"/>
                </a:solidFill>
              </a:rPr>
              <a:t>RUN</a:t>
            </a:r>
          </a:p>
        </p:txBody>
      </p:sp>
      <p:sp>
        <p:nvSpPr>
          <p:cNvPr id="38" name="Segnaposto numero diapositiva 3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8A442-56E4-4677-AFB8-10BD08E33475}" type="slidenum">
              <a:rPr lang="it-IT" smtClean="0"/>
              <a:t>36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0835246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0" y="290052"/>
            <a:ext cx="9144000" cy="1137153"/>
          </a:xfrm>
        </p:spPr>
        <p:txBody>
          <a:bodyPr>
            <a:normAutofit/>
          </a:bodyPr>
          <a:lstStyle/>
          <a:p>
            <a:r>
              <a:rPr lang="it-IT" sz="4000" dirty="0">
                <a:latin typeface="Calibri" panose="020F0502020204030204" pitchFamily="34" charset="0"/>
                <a:cs typeface="Calibri" panose="020F0502020204030204" pitchFamily="34" charset="0"/>
              </a:rPr>
              <a:t>Internal</a:t>
            </a:r>
            <a:r>
              <a:rPr lang="it-IT" sz="4000" dirty="0">
                <a:latin typeface="Comic Sans MS" panose="030F0702030302020204" pitchFamily="66" charset="0"/>
              </a:rPr>
              <a:t> </a:t>
            </a:r>
            <a:r>
              <a:rPr lang="it-IT" sz="4000" dirty="0" err="1">
                <a:latin typeface="Calibri" panose="020F0502020204030204" pitchFamily="34" charset="0"/>
                <a:cs typeface="Calibri" panose="020F0502020204030204" pitchFamily="34" charset="0"/>
              </a:rPr>
              <a:t>Logic</a:t>
            </a:r>
            <a:r>
              <a:rPr lang="it-IT" sz="4000" dirty="0">
                <a:latin typeface="Comic Sans MS" panose="030F0702030302020204" pitchFamily="66" charset="0"/>
              </a:rPr>
              <a:t> </a:t>
            </a:r>
            <a:r>
              <a:rPr lang="it-IT" sz="4000" dirty="0">
                <a:latin typeface="Calibri" panose="020F0502020204030204" pitchFamily="34" charset="0"/>
                <a:cs typeface="Calibri" panose="020F0502020204030204" pitchFamily="34" charset="0"/>
              </a:rPr>
              <a:t>Analyzer</a:t>
            </a:r>
            <a:r>
              <a:rPr lang="it-IT" sz="4000" dirty="0">
                <a:latin typeface="Comic Sans MS" panose="030F0702030302020204" pitchFamily="66" charset="0"/>
              </a:rPr>
              <a:t> </a:t>
            </a:r>
            <a:r>
              <a:rPr lang="it-IT" sz="4000" dirty="0">
                <a:latin typeface="Calibri" panose="020F0502020204030204" pitchFamily="34" charset="0"/>
                <a:cs typeface="Calibri" panose="020F0502020204030204" pitchFamily="34" charset="0"/>
              </a:rPr>
              <a:t>ILA</a:t>
            </a:r>
          </a:p>
        </p:txBody>
      </p:sp>
      <p:sp>
        <p:nvSpPr>
          <p:cNvPr id="5" name="Rettangolo 4"/>
          <p:cNvSpPr/>
          <p:nvPr/>
        </p:nvSpPr>
        <p:spPr>
          <a:xfrm>
            <a:off x="1173892" y="1767016"/>
            <a:ext cx="741405" cy="23601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Rettangolo 5"/>
          <p:cNvSpPr/>
          <p:nvPr/>
        </p:nvSpPr>
        <p:spPr>
          <a:xfrm>
            <a:off x="1919414" y="1771134"/>
            <a:ext cx="741405" cy="23601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10"/>
          <p:cNvSpPr/>
          <p:nvPr/>
        </p:nvSpPr>
        <p:spPr>
          <a:xfrm>
            <a:off x="2660819" y="1767016"/>
            <a:ext cx="741405" cy="23601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/>
          <p:cNvSpPr/>
          <p:nvPr/>
        </p:nvSpPr>
        <p:spPr>
          <a:xfrm>
            <a:off x="3408399" y="1771134"/>
            <a:ext cx="741405" cy="23601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12"/>
          <p:cNvSpPr/>
          <p:nvPr/>
        </p:nvSpPr>
        <p:spPr>
          <a:xfrm>
            <a:off x="4151863" y="1767016"/>
            <a:ext cx="741405" cy="23601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13"/>
          <p:cNvSpPr/>
          <p:nvPr/>
        </p:nvSpPr>
        <p:spPr>
          <a:xfrm>
            <a:off x="4897385" y="1771134"/>
            <a:ext cx="741405" cy="23601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14"/>
          <p:cNvSpPr/>
          <p:nvPr/>
        </p:nvSpPr>
        <p:spPr>
          <a:xfrm>
            <a:off x="5638790" y="1767016"/>
            <a:ext cx="741405" cy="23601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Rettangolo 15"/>
          <p:cNvSpPr/>
          <p:nvPr/>
        </p:nvSpPr>
        <p:spPr>
          <a:xfrm>
            <a:off x="6384312" y="1771134"/>
            <a:ext cx="741405" cy="23601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16"/>
          <p:cNvSpPr/>
          <p:nvPr/>
        </p:nvSpPr>
        <p:spPr>
          <a:xfrm>
            <a:off x="7129834" y="1767016"/>
            <a:ext cx="741405" cy="23601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17"/>
          <p:cNvSpPr/>
          <p:nvPr/>
        </p:nvSpPr>
        <p:spPr>
          <a:xfrm>
            <a:off x="7875356" y="1771134"/>
            <a:ext cx="741405" cy="23601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/>
          <p:cNvSpPr/>
          <p:nvPr/>
        </p:nvSpPr>
        <p:spPr>
          <a:xfrm>
            <a:off x="8616761" y="1767016"/>
            <a:ext cx="741405" cy="23601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Rettangolo 19"/>
          <p:cNvSpPr/>
          <p:nvPr/>
        </p:nvSpPr>
        <p:spPr>
          <a:xfrm>
            <a:off x="9362283" y="1771134"/>
            <a:ext cx="741405" cy="23601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Freccia a destra 20"/>
          <p:cNvSpPr/>
          <p:nvPr/>
        </p:nvSpPr>
        <p:spPr>
          <a:xfrm>
            <a:off x="168878" y="2440459"/>
            <a:ext cx="1000897" cy="10132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Freccia a destra 21"/>
          <p:cNvSpPr/>
          <p:nvPr/>
        </p:nvSpPr>
        <p:spPr>
          <a:xfrm>
            <a:off x="10107805" y="2440459"/>
            <a:ext cx="1000897" cy="10132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CasellaDiTesto 22"/>
          <p:cNvSpPr txBox="1"/>
          <p:nvPr/>
        </p:nvSpPr>
        <p:spPr>
          <a:xfrm>
            <a:off x="106351" y="2255793"/>
            <a:ext cx="562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BUS</a:t>
            </a:r>
          </a:p>
        </p:txBody>
      </p:sp>
      <p:sp>
        <p:nvSpPr>
          <p:cNvPr id="24" name="CasellaDiTesto 23"/>
          <p:cNvSpPr txBox="1"/>
          <p:nvPr/>
        </p:nvSpPr>
        <p:spPr>
          <a:xfrm>
            <a:off x="10827214" y="2102018"/>
            <a:ext cx="562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BUS</a:t>
            </a:r>
          </a:p>
        </p:txBody>
      </p:sp>
      <p:sp>
        <p:nvSpPr>
          <p:cNvPr id="25" name="CasellaDiTesto 24"/>
          <p:cNvSpPr txBox="1"/>
          <p:nvPr/>
        </p:nvSpPr>
        <p:spPr>
          <a:xfrm rot="5400000">
            <a:off x="1265928" y="2686563"/>
            <a:ext cx="20350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/>
              <a:t>0x00000000</a:t>
            </a:r>
          </a:p>
        </p:txBody>
      </p:sp>
      <p:sp>
        <p:nvSpPr>
          <p:cNvPr id="26" name="CasellaDiTesto 25"/>
          <p:cNvSpPr txBox="1"/>
          <p:nvPr/>
        </p:nvSpPr>
        <p:spPr>
          <a:xfrm rot="5400000">
            <a:off x="504509" y="2686564"/>
            <a:ext cx="20350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/>
              <a:t>0x00000000</a:t>
            </a:r>
          </a:p>
        </p:txBody>
      </p:sp>
      <p:sp>
        <p:nvSpPr>
          <p:cNvPr id="27" name="CasellaDiTesto 26"/>
          <p:cNvSpPr txBox="1"/>
          <p:nvPr/>
        </p:nvSpPr>
        <p:spPr>
          <a:xfrm rot="5400000">
            <a:off x="2015568" y="2686564"/>
            <a:ext cx="20350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/>
              <a:t>0x00000000</a:t>
            </a:r>
          </a:p>
        </p:txBody>
      </p:sp>
      <p:sp>
        <p:nvSpPr>
          <p:cNvPr id="28" name="CasellaDiTesto 27"/>
          <p:cNvSpPr txBox="1"/>
          <p:nvPr/>
        </p:nvSpPr>
        <p:spPr>
          <a:xfrm>
            <a:off x="1359863" y="4328731"/>
            <a:ext cx="2555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0             1            2      ….. </a:t>
            </a:r>
          </a:p>
        </p:txBody>
      </p:sp>
      <p:sp>
        <p:nvSpPr>
          <p:cNvPr id="29" name="CasellaDiTesto 28"/>
          <p:cNvSpPr txBox="1"/>
          <p:nvPr/>
        </p:nvSpPr>
        <p:spPr>
          <a:xfrm>
            <a:off x="8083086" y="4328731"/>
            <a:ext cx="2146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N-3         N-2       N-1  </a:t>
            </a:r>
          </a:p>
        </p:txBody>
      </p:sp>
      <p:sp>
        <p:nvSpPr>
          <p:cNvPr id="30" name="CasellaDiTesto 29"/>
          <p:cNvSpPr txBox="1"/>
          <p:nvPr/>
        </p:nvSpPr>
        <p:spPr>
          <a:xfrm>
            <a:off x="4451120" y="4751356"/>
            <a:ext cx="1665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>
                <a:solidFill>
                  <a:srgbClr val="FF0000"/>
                </a:solidFill>
              </a:rPr>
              <a:t>Trigger Position</a:t>
            </a:r>
          </a:p>
        </p:txBody>
      </p:sp>
      <p:sp>
        <p:nvSpPr>
          <p:cNvPr id="31" name="Rettangolo 30"/>
          <p:cNvSpPr/>
          <p:nvPr/>
        </p:nvSpPr>
        <p:spPr>
          <a:xfrm>
            <a:off x="4893268" y="1767016"/>
            <a:ext cx="745522" cy="236014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3" name="Freccia in su 32"/>
          <p:cNvSpPr/>
          <p:nvPr/>
        </p:nvSpPr>
        <p:spPr>
          <a:xfrm>
            <a:off x="5103341" y="4328731"/>
            <a:ext cx="296562" cy="369332"/>
          </a:xfrm>
          <a:prstGeom prst="up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2" name="CasellaDiTesto 31"/>
          <p:cNvSpPr txBox="1"/>
          <p:nvPr/>
        </p:nvSpPr>
        <p:spPr>
          <a:xfrm rot="5400000">
            <a:off x="2806998" y="2686564"/>
            <a:ext cx="20350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/>
              <a:t>0x00000000</a:t>
            </a:r>
          </a:p>
        </p:txBody>
      </p:sp>
      <p:sp>
        <p:nvSpPr>
          <p:cNvPr id="34" name="CasellaDiTesto 33"/>
          <p:cNvSpPr txBox="1"/>
          <p:nvPr/>
        </p:nvSpPr>
        <p:spPr>
          <a:xfrm rot="5400000">
            <a:off x="3526407" y="2686564"/>
            <a:ext cx="20350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/>
              <a:t>0x00000000</a:t>
            </a:r>
          </a:p>
        </p:txBody>
      </p:sp>
      <p:sp>
        <p:nvSpPr>
          <p:cNvPr id="35" name="CasellaDiTesto 34"/>
          <p:cNvSpPr txBox="1"/>
          <p:nvPr/>
        </p:nvSpPr>
        <p:spPr>
          <a:xfrm rot="5400000">
            <a:off x="5043572" y="2686562"/>
            <a:ext cx="20350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/>
              <a:t>0x00000000</a:t>
            </a:r>
          </a:p>
        </p:txBody>
      </p:sp>
      <p:sp>
        <p:nvSpPr>
          <p:cNvPr id="36" name="CasellaDiTesto 35"/>
          <p:cNvSpPr txBox="1"/>
          <p:nvPr/>
        </p:nvSpPr>
        <p:spPr>
          <a:xfrm rot="5400000">
            <a:off x="4282153" y="2686563"/>
            <a:ext cx="20350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/>
              <a:t>0x00C0FFEE</a:t>
            </a:r>
          </a:p>
        </p:txBody>
      </p:sp>
      <p:sp>
        <p:nvSpPr>
          <p:cNvPr id="37" name="CasellaDiTesto 36"/>
          <p:cNvSpPr txBox="1"/>
          <p:nvPr/>
        </p:nvSpPr>
        <p:spPr>
          <a:xfrm rot="5400000">
            <a:off x="5793212" y="2686563"/>
            <a:ext cx="20350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/>
              <a:t>0x00000000</a:t>
            </a:r>
          </a:p>
        </p:txBody>
      </p:sp>
      <p:sp>
        <p:nvSpPr>
          <p:cNvPr id="38" name="CasellaDiTesto 37"/>
          <p:cNvSpPr txBox="1"/>
          <p:nvPr/>
        </p:nvSpPr>
        <p:spPr>
          <a:xfrm rot="5400000">
            <a:off x="6584642" y="2686563"/>
            <a:ext cx="20350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/>
              <a:t>0x00000000</a:t>
            </a:r>
          </a:p>
        </p:txBody>
      </p:sp>
      <p:sp>
        <p:nvSpPr>
          <p:cNvPr id="39" name="CasellaDiTesto 38"/>
          <p:cNvSpPr txBox="1"/>
          <p:nvPr/>
        </p:nvSpPr>
        <p:spPr>
          <a:xfrm rot="5400000">
            <a:off x="7304051" y="2686563"/>
            <a:ext cx="20350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/>
              <a:t>0x00000000</a:t>
            </a:r>
          </a:p>
        </p:txBody>
      </p:sp>
      <p:sp>
        <p:nvSpPr>
          <p:cNvPr id="40" name="CasellaDiTesto 39"/>
          <p:cNvSpPr txBox="1"/>
          <p:nvPr/>
        </p:nvSpPr>
        <p:spPr>
          <a:xfrm rot="5400000">
            <a:off x="7909509" y="2686563"/>
            <a:ext cx="20350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/>
              <a:t>0x00000000</a:t>
            </a:r>
          </a:p>
        </p:txBody>
      </p:sp>
      <p:sp>
        <p:nvSpPr>
          <p:cNvPr id="41" name="CasellaDiTesto 40"/>
          <p:cNvSpPr txBox="1"/>
          <p:nvPr/>
        </p:nvSpPr>
        <p:spPr>
          <a:xfrm rot="5400000">
            <a:off x="8628918" y="2686563"/>
            <a:ext cx="20350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/>
              <a:t>0x00000000</a:t>
            </a:r>
          </a:p>
        </p:txBody>
      </p:sp>
      <p:sp>
        <p:nvSpPr>
          <p:cNvPr id="42" name="CasellaDiTesto 41"/>
          <p:cNvSpPr txBox="1"/>
          <p:nvPr/>
        </p:nvSpPr>
        <p:spPr>
          <a:xfrm>
            <a:off x="7901330" y="5002175"/>
            <a:ext cx="183165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6000" b="1" dirty="0">
                <a:solidFill>
                  <a:srgbClr val="FF0000"/>
                </a:solidFill>
              </a:rPr>
              <a:t>STOP</a:t>
            </a:r>
          </a:p>
        </p:txBody>
      </p:sp>
      <p:sp>
        <p:nvSpPr>
          <p:cNvPr id="8" name="Segnaposto numero diapositiva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8A442-56E4-4677-AFB8-10BD08E33475}" type="slidenum">
              <a:rPr lang="it-IT" smtClean="0"/>
              <a:t>37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510544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27897"/>
            <a:ext cx="12192000" cy="6858000"/>
          </a:xfrm>
          <a:prstGeom prst="rect">
            <a:avLst/>
          </a:prstGeom>
        </p:spPr>
      </p:pic>
      <p:sp>
        <p:nvSpPr>
          <p:cNvPr id="10" name="Segnaposto numero diapositiva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8A442-56E4-4677-AFB8-10BD08E33475}" type="slidenum">
              <a:rPr lang="it-IT" smtClean="0"/>
              <a:t>38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7403031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62FE1-12FD-463B-BA7B-4E51B85D4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Content Placeholder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262916CF-5B04-4088-92F4-905ADA5547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0823786" cy="6764867"/>
          </a:xfrm>
        </p:spPr>
      </p:pic>
    </p:spTree>
    <p:extLst>
      <p:ext uri="{BB962C8B-B14F-4D97-AF65-F5344CB8AC3E}">
        <p14:creationId xmlns:p14="http://schemas.microsoft.com/office/powerpoint/2010/main" val="26858826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>
            <a:extLst>
              <a:ext uri="{FF2B5EF4-FFF2-40B4-BE49-F238E27FC236}">
                <a16:creationId xmlns:a16="http://schemas.microsoft.com/office/drawing/2014/main" id="{3E63C897-F7A4-4C82-9885-E658BA67099B}"/>
              </a:ext>
            </a:extLst>
          </p:cNvPr>
          <p:cNvSpPr txBox="1"/>
          <p:nvPr/>
        </p:nvSpPr>
        <p:spPr>
          <a:xfrm>
            <a:off x="1237210" y="4498259"/>
            <a:ext cx="971757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In 2009, the standard was merged with the </a:t>
            </a:r>
            <a:r>
              <a:rPr lang="en-US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base Verilog (IEEE 1364-2005) standard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creating </a:t>
            </a:r>
            <a:r>
              <a:rPr lang="en-US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IEEE Standard 1800-2009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en-US" b="1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The current version is IEEE standard 1800-2017</a:t>
            </a:r>
            <a:endParaRPr lang="en-US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3A9B5BAD-3E40-4A5A-A0CB-FCB5913029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662" y="649086"/>
            <a:ext cx="9166265" cy="1710656"/>
          </a:xfrm>
          <a:prstGeom prst="rect">
            <a:avLst/>
          </a:prstGeom>
        </p:spPr>
      </p:pic>
      <p:grpSp>
        <p:nvGrpSpPr>
          <p:cNvPr id="21" name="Gruppo 20">
            <a:extLst>
              <a:ext uri="{FF2B5EF4-FFF2-40B4-BE49-F238E27FC236}">
                <a16:creationId xmlns:a16="http://schemas.microsoft.com/office/drawing/2014/main" id="{7620176D-9DDD-4893-8ED0-0B875C9B2740}"/>
              </a:ext>
            </a:extLst>
          </p:cNvPr>
          <p:cNvGrpSpPr/>
          <p:nvPr/>
        </p:nvGrpSpPr>
        <p:grpSpPr>
          <a:xfrm>
            <a:off x="800793" y="783704"/>
            <a:ext cx="11238492" cy="830997"/>
            <a:chOff x="800793" y="783704"/>
            <a:chExt cx="11238492" cy="830997"/>
          </a:xfrm>
        </p:grpSpPr>
        <p:sp>
          <p:nvSpPr>
            <p:cNvPr id="9" name="CasellaDiTesto 8">
              <a:extLst>
                <a:ext uri="{FF2B5EF4-FFF2-40B4-BE49-F238E27FC236}">
                  <a16:creationId xmlns:a16="http://schemas.microsoft.com/office/drawing/2014/main" id="{5521BB5C-5DFE-4EE8-8791-44E70023732E}"/>
                </a:ext>
              </a:extLst>
            </p:cNvPr>
            <p:cNvSpPr txBox="1"/>
            <p:nvPr/>
          </p:nvSpPr>
          <p:spPr>
            <a:xfrm>
              <a:off x="9870293" y="783704"/>
              <a:ext cx="216899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600" b="1" dirty="0"/>
                <a:t>Nasce dall’idea di miglioramento del </a:t>
              </a:r>
              <a:r>
                <a:rPr lang="it-IT" sz="1600" b="1" dirty="0" err="1"/>
                <a:t>Verilog</a:t>
              </a:r>
              <a:endParaRPr lang="it-IT" sz="1600" b="1" dirty="0"/>
            </a:p>
          </p:txBody>
        </p:sp>
        <p:sp>
          <p:nvSpPr>
            <p:cNvPr id="10" name="Freccia a destra 9">
              <a:extLst>
                <a:ext uri="{FF2B5EF4-FFF2-40B4-BE49-F238E27FC236}">
                  <a16:creationId xmlns:a16="http://schemas.microsoft.com/office/drawing/2014/main" id="{5C9913C0-71EA-4448-BF0A-DE61EC03B535}"/>
                </a:ext>
              </a:extLst>
            </p:cNvPr>
            <p:cNvSpPr/>
            <p:nvPr/>
          </p:nvSpPr>
          <p:spPr>
            <a:xfrm rot="10800000">
              <a:off x="9298300" y="975449"/>
              <a:ext cx="474771" cy="288086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cxnSp>
          <p:nvCxnSpPr>
            <p:cNvPr id="12" name="Connettore diritto 11">
              <a:extLst>
                <a:ext uri="{FF2B5EF4-FFF2-40B4-BE49-F238E27FC236}">
                  <a16:creationId xmlns:a16="http://schemas.microsoft.com/office/drawing/2014/main" id="{70393D94-3E0C-458D-AC32-6F0989A48A67}"/>
                </a:ext>
              </a:extLst>
            </p:cNvPr>
            <p:cNvCxnSpPr/>
            <p:nvPr/>
          </p:nvCxnSpPr>
          <p:spPr>
            <a:xfrm>
              <a:off x="2634850" y="1036678"/>
              <a:ext cx="6387195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diritto 12">
              <a:extLst>
                <a:ext uri="{FF2B5EF4-FFF2-40B4-BE49-F238E27FC236}">
                  <a16:creationId xmlns:a16="http://schemas.microsoft.com/office/drawing/2014/main" id="{13008415-3BB5-4499-8147-CB0C25C30AE3}"/>
                </a:ext>
              </a:extLst>
            </p:cNvPr>
            <p:cNvCxnSpPr>
              <a:cxnSpLocks/>
            </p:cNvCxnSpPr>
            <p:nvPr/>
          </p:nvCxnSpPr>
          <p:spPr>
            <a:xfrm>
              <a:off x="800793" y="1263535"/>
              <a:ext cx="6125585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Freccia a destra 17">
            <a:extLst>
              <a:ext uri="{FF2B5EF4-FFF2-40B4-BE49-F238E27FC236}">
                <a16:creationId xmlns:a16="http://schemas.microsoft.com/office/drawing/2014/main" id="{8C816B45-A4C2-4E5E-889D-695DD2889C41}"/>
              </a:ext>
            </a:extLst>
          </p:cNvPr>
          <p:cNvSpPr/>
          <p:nvPr/>
        </p:nvSpPr>
        <p:spPr>
          <a:xfrm rot="5400000">
            <a:off x="4920443" y="3282784"/>
            <a:ext cx="1816008" cy="338554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4">
            <a:extLst>
              <a:ext uri="{FF2B5EF4-FFF2-40B4-BE49-F238E27FC236}">
                <a16:creationId xmlns:a16="http://schemas.microsoft.com/office/drawing/2014/main" id="{FB588560-68E4-42DB-AC72-3D814E705FCE}"/>
              </a:ext>
            </a:extLst>
          </p:cNvPr>
          <p:cNvSpPr txBox="1"/>
          <p:nvPr/>
        </p:nvSpPr>
        <p:spPr>
          <a:xfrm>
            <a:off x="2474421" y="6024248"/>
            <a:ext cx="971757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Per </a:t>
            </a:r>
            <a:r>
              <a:rPr lang="en-US" b="1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quanto</a:t>
            </a:r>
            <a:r>
              <a:rPr lang="en-US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ci </a:t>
            </a:r>
            <a:r>
              <a:rPr lang="en-US" b="1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riguarda</a:t>
            </a:r>
            <a:r>
              <a:rPr lang="en-US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1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parleremo</a:t>
            </a:r>
            <a:r>
              <a:rPr lang="en-US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1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dello</a:t>
            </a:r>
            <a:r>
              <a:rPr lang="en-US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standard </a:t>
            </a:r>
            <a:r>
              <a:rPr lang="en-US" sz="32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IEEE 1364-2001</a:t>
            </a:r>
            <a:endParaRPr lang="en-US" b="1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0557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F7BF0C-AEBD-4638-878E-659EE38B1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Open </a:t>
            </a:r>
            <a:r>
              <a:rPr lang="it-IT" dirty="0" err="1"/>
              <a:t>Vivado</a:t>
            </a:r>
            <a:r>
              <a:rPr lang="it-IT" dirty="0"/>
              <a:t>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FE149E-277C-42A3-8BDA-BBF56B16F1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E proviamo in HW</a:t>
            </a:r>
          </a:p>
        </p:txBody>
      </p:sp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7E61D076-EFDA-435A-B927-00AF4C62B8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5" y="118534"/>
            <a:ext cx="11189546" cy="6993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4912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F7BF0C-AEBD-4638-878E-659EE38B1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Open </a:t>
            </a:r>
            <a:r>
              <a:rPr lang="it-IT" dirty="0" err="1"/>
              <a:t>Vivado</a:t>
            </a:r>
            <a:r>
              <a:rPr lang="it-IT" dirty="0"/>
              <a:t>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FE149E-277C-42A3-8BDA-BBF56B16F1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E proviamo in HW</a:t>
            </a:r>
          </a:p>
        </p:txBody>
      </p:sp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7E61D076-EFDA-435A-B927-00AF4C62B8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0201" y="1583267"/>
            <a:ext cx="8873066" cy="5545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64136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DB381FF9-98E2-4684-B8C8-C22BC166FC61}"/>
              </a:ext>
            </a:extLst>
          </p:cNvPr>
          <p:cNvSpPr txBox="1">
            <a:spLocks/>
          </p:cNvSpPr>
          <p:nvPr/>
        </p:nvSpPr>
        <p:spPr>
          <a:xfrm>
            <a:off x="373453" y="475750"/>
            <a:ext cx="4938380" cy="5882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/>
              <a:t>RTL design…con il </a:t>
            </a:r>
            <a:r>
              <a:rPr lang="it-IT" altLang="it-IT" sz="3200" b="1" cap="small" dirty="0" err="1"/>
              <a:t>Verilog</a:t>
            </a:r>
            <a:endParaRPr lang="it-IT" altLang="it-IT" sz="4400" b="1" cap="small" dirty="0"/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C1D8B9D4-6223-4A04-BA45-05ACF1C478AB}"/>
              </a:ext>
            </a:extLst>
          </p:cNvPr>
          <p:cNvSpPr txBox="1">
            <a:spLocks/>
          </p:cNvSpPr>
          <p:nvPr/>
        </p:nvSpPr>
        <p:spPr>
          <a:xfrm>
            <a:off x="795059" y="1170375"/>
            <a:ext cx="5300941" cy="5489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/>
              <a:t>Blocchi procedurali</a:t>
            </a:r>
            <a:endParaRPr lang="it-IT" altLang="it-IT" sz="4400" b="1" cap="small" dirty="0"/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2D5266C3-6FA1-447B-8F30-11A4382E79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it-IT" dirty="0"/>
              <a:t>I costrutti </a:t>
            </a:r>
            <a:r>
              <a:rPr lang="it-IT" dirty="0" err="1"/>
              <a:t>Verilog</a:t>
            </a:r>
            <a:r>
              <a:rPr lang="it-IT" dirty="0"/>
              <a:t> sono concorrenti: tutti in parallelo.</a:t>
            </a:r>
          </a:p>
          <a:p>
            <a:r>
              <a:rPr lang="it-IT" dirty="0"/>
              <a:t>Per realizzare delle zone in cui le istruzioni avvengono sequenzialmente si usano i </a:t>
            </a:r>
            <a:r>
              <a:rPr lang="it-IT" b="1" dirty="0"/>
              <a:t>blocchi procedurali</a:t>
            </a:r>
            <a:r>
              <a:rPr lang="it-IT" dirty="0"/>
              <a:t> che sono caratterizzati da una sintassi particolare: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5691EB21-D0C3-4272-86C6-3EE2BD05DE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2860" y="4276597"/>
            <a:ext cx="4400550" cy="1257300"/>
          </a:xfrm>
          <a:prstGeom prst="rect">
            <a:avLst/>
          </a:prstGeom>
        </p:spPr>
      </p:pic>
      <p:grpSp>
        <p:nvGrpSpPr>
          <p:cNvPr id="15" name="Gruppo 14">
            <a:extLst>
              <a:ext uri="{FF2B5EF4-FFF2-40B4-BE49-F238E27FC236}">
                <a16:creationId xmlns:a16="http://schemas.microsoft.com/office/drawing/2014/main" id="{CEC40ECB-3CFB-45F3-9AB8-8917C64AFAA2}"/>
              </a:ext>
            </a:extLst>
          </p:cNvPr>
          <p:cNvGrpSpPr/>
          <p:nvPr/>
        </p:nvGrpSpPr>
        <p:grpSpPr>
          <a:xfrm>
            <a:off x="4183670" y="4440501"/>
            <a:ext cx="6105684" cy="576349"/>
            <a:chOff x="5839156" y="2738910"/>
            <a:chExt cx="6105684" cy="576349"/>
          </a:xfrm>
        </p:grpSpPr>
        <p:cxnSp>
          <p:nvCxnSpPr>
            <p:cNvPr id="17" name="Connettore 2 16">
              <a:extLst>
                <a:ext uri="{FF2B5EF4-FFF2-40B4-BE49-F238E27FC236}">
                  <a16:creationId xmlns:a16="http://schemas.microsoft.com/office/drawing/2014/main" id="{004942FF-C785-4FAE-9AA8-82275D24C74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39156" y="3035482"/>
              <a:ext cx="2934927" cy="105343"/>
            </a:xfrm>
            <a:prstGeom prst="straightConnector1">
              <a:avLst/>
            </a:prstGeom>
            <a:ln w="349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Segnaposto contenuto 2">
              <a:extLst>
                <a:ext uri="{FF2B5EF4-FFF2-40B4-BE49-F238E27FC236}">
                  <a16:creationId xmlns:a16="http://schemas.microsoft.com/office/drawing/2014/main" id="{00912AF2-2DF6-4721-9816-FD0E60718985}"/>
                </a:ext>
              </a:extLst>
            </p:cNvPr>
            <p:cNvSpPr txBox="1">
              <a:spLocks/>
            </p:cNvSpPr>
            <p:nvPr/>
          </p:nvSpPr>
          <p:spPr>
            <a:xfrm>
              <a:off x="8641201" y="2738910"/>
              <a:ext cx="3303639" cy="576349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it-IT" altLang="it-IT" sz="2000" b="1" cap="small" dirty="0"/>
                <a:t>L’ordine delle istruzioni modifica la struttura del circuito</a:t>
              </a:r>
              <a:endParaRPr lang="it-IT" altLang="it-IT" sz="3200" b="1" cap="small" dirty="0"/>
            </a:p>
          </p:txBody>
        </p:sp>
      </p:grpSp>
      <p:grpSp>
        <p:nvGrpSpPr>
          <p:cNvPr id="11" name="Gruppo 10">
            <a:extLst>
              <a:ext uri="{FF2B5EF4-FFF2-40B4-BE49-F238E27FC236}">
                <a16:creationId xmlns:a16="http://schemas.microsoft.com/office/drawing/2014/main" id="{BA861DA6-CAC1-4CE0-8541-6B0EB007EBAC}"/>
              </a:ext>
            </a:extLst>
          </p:cNvPr>
          <p:cNvGrpSpPr/>
          <p:nvPr/>
        </p:nvGrpSpPr>
        <p:grpSpPr>
          <a:xfrm>
            <a:off x="1767040" y="4905247"/>
            <a:ext cx="8046577" cy="1640274"/>
            <a:chOff x="1767040" y="4905247"/>
            <a:chExt cx="8046577" cy="1640274"/>
          </a:xfrm>
        </p:grpSpPr>
        <p:pic>
          <p:nvPicPr>
            <p:cNvPr id="26" name="Immagine 25">
              <a:extLst>
                <a:ext uri="{FF2B5EF4-FFF2-40B4-BE49-F238E27FC236}">
                  <a16:creationId xmlns:a16="http://schemas.microsoft.com/office/drawing/2014/main" id="{D0F38A14-D07E-4126-A656-C6835EF733A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67040" y="4905247"/>
              <a:ext cx="4400550" cy="1257300"/>
            </a:xfrm>
            <a:prstGeom prst="rect">
              <a:avLst/>
            </a:prstGeom>
          </p:spPr>
        </p:pic>
        <p:grpSp>
          <p:nvGrpSpPr>
            <p:cNvPr id="21" name="Gruppo 20">
              <a:extLst>
                <a:ext uri="{FF2B5EF4-FFF2-40B4-BE49-F238E27FC236}">
                  <a16:creationId xmlns:a16="http://schemas.microsoft.com/office/drawing/2014/main" id="{1881B15C-5DB3-4387-9CD6-FD8A82DF76A9}"/>
                </a:ext>
              </a:extLst>
            </p:cNvPr>
            <p:cNvGrpSpPr/>
            <p:nvPr/>
          </p:nvGrpSpPr>
          <p:grpSpPr>
            <a:xfrm>
              <a:off x="4773414" y="5257999"/>
              <a:ext cx="5040203" cy="1287522"/>
              <a:chOff x="7023752" y="2074763"/>
              <a:chExt cx="5040203" cy="1287522"/>
            </a:xfrm>
          </p:grpSpPr>
          <p:sp>
            <p:nvSpPr>
              <p:cNvPr id="25" name="Segnaposto contenuto 2">
                <a:extLst>
                  <a:ext uri="{FF2B5EF4-FFF2-40B4-BE49-F238E27FC236}">
                    <a16:creationId xmlns:a16="http://schemas.microsoft.com/office/drawing/2014/main" id="{A3249E00-909F-4A04-955B-6F2E96928DE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760316" y="2785936"/>
                <a:ext cx="3303639" cy="57634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it-IT" altLang="it-IT" sz="2000" b="1" cap="small" dirty="0" err="1"/>
                  <a:t>Piu’</a:t>
                </a:r>
                <a:r>
                  <a:rPr lang="it-IT" altLang="it-IT" sz="2000" b="1" cap="small" dirty="0"/>
                  <a:t> blocchi procedurali vivono in parallelo</a:t>
                </a:r>
                <a:endParaRPr lang="it-IT" altLang="it-IT" sz="3200" b="1" cap="small" dirty="0"/>
              </a:p>
            </p:txBody>
          </p:sp>
          <p:cxnSp>
            <p:nvCxnSpPr>
              <p:cNvPr id="22" name="Connettore 2 21">
                <a:extLst>
                  <a:ext uri="{FF2B5EF4-FFF2-40B4-BE49-F238E27FC236}">
                    <a16:creationId xmlns:a16="http://schemas.microsoft.com/office/drawing/2014/main" id="{039AB16A-1605-4208-9064-DFA4B5D01EA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023752" y="2074763"/>
                <a:ext cx="1617449" cy="1079730"/>
              </a:xfrm>
              <a:prstGeom prst="straightConnector1">
                <a:avLst/>
              </a:prstGeom>
              <a:ln w="3492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434096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DB381FF9-98E2-4684-B8C8-C22BC166FC61}"/>
              </a:ext>
            </a:extLst>
          </p:cNvPr>
          <p:cNvSpPr txBox="1">
            <a:spLocks/>
          </p:cNvSpPr>
          <p:nvPr/>
        </p:nvSpPr>
        <p:spPr>
          <a:xfrm>
            <a:off x="373453" y="475750"/>
            <a:ext cx="4938380" cy="5882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/>
              <a:t>RTL design…con il </a:t>
            </a:r>
            <a:r>
              <a:rPr lang="it-IT" altLang="it-IT" sz="3200" b="1" cap="small" dirty="0" err="1"/>
              <a:t>Verilog</a:t>
            </a:r>
            <a:endParaRPr lang="it-IT" altLang="it-IT" sz="4400" b="1" cap="small" dirty="0"/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C1D8B9D4-6223-4A04-BA45-05ACF1C478AB}"/>
              </a:ext>
            </a:extLst>
          </p:cNvPr>
          <p:cNvSpPr txBox="1">
            <a:spLocks/>
          </p:cNvSpPr>
          <p:nvPr/>
        </p:nvSpPr>
        <p:spPr>
          <a:xfrm>
            <a:off x="795059" y="1170375"/>
            <a:ext cx="5300941" cy="5489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/>
              <a:t>Blocchi procedurali</a:t>
            </a:r>
            <a:endParaRPr lang="it-IT" altLang="it-IT" sz="4400" b="1" cap="small" dirty="0"/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2D5266C3-6FA1-447B-8F30-11A4382E79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4873" y="3181529"/>
            <a:ext cx="10515600" cy="4351338"/>
          </a:xfrm>
        </p:spPr>
        <p:txBody>
          <a:bodyPr>
            <a:normAutofit/>
          </a:bodyPr>
          <a:lstStyle/>
          <a:p>
            <a:r>
              <a:rPr lang="it-IT" dirty="0"/>
              <a:t>La parola chiave è </a:t>
            </a:r>
            <a:r>
              <a:rPr lang="it-IT" b="1" dirty="0" err="1">
                <a:solidFill>
                  <a:schemeClr val="accent1"/>
                </a:solidFill>
              </a:rPr>
              <a:t>always</a:t>
            </a:r>
            <a:r>
              <a:rPr lang="it-IT" b="1" dirty="0">
                <a:solidFill>
                  <a:schemeClr val="accent1"/>
                </a:solidFill>
              </a:rPr>
              <a:t>@</a:t>
            </a:r>
            <a:r>
              <a:rPr lang="it-IT" dirty="0"/>
              <a:t>, seguita dalla </a:t>
            </a:r>
            <a:r>
              <a:rPr lang="it-IT" b="1" i="1" dirty="0" err="1"/>
              <a:t>sensitivity</a:t>
            </a:r>
            <a:r>
              <a:rPr lang="it-IT" b="1" i="1" dirty="0"/>
              <a:t> list</a:t>
            </a:r>
            <a:r>
              <a:rPr lang="it-IT" dirty="0"/>
              <a:t> (</a:t>
            </a:r>
            <a:r>
              <a:rPr lang="it-IT" dirty="0">
                <a:solidFill>
                  <a:srgbClr val="FF0000"/>
                </a:solidFill>
              </a:rPr>
              <a:t>ogni sua variazione fa partire un </a:t>
            </a:r>
            <a:r>
              <a:rPr lang="it-IT" dirty="0" err="1">
                <a:solidFill>
                  <a:srgbClr val="FF0000"/>
                </a:solidFill>
              </a:rPr>
              <a:t>run</a:t>
            </a:r>
            <a:r>
              <a:rPr lang="it-IT" dirty="0">
                <a:solidFill>
                  <a:srgbClr val="FF0000"/>
                </a:solidFill>
              </a:rPr>
              <a:t> del blocco</a:t>
            </a:r>
            <a:r>
              <a:rPr lang="it-IT" dirty="0"/>
              <a:t>)*** </a:t>
            </a:r>
          </a:p>
          <a:p>
            <a:r>
              <a:rPr lang="it-IT" dirty="0"/>
              <a:t>Anche durante la simulazione le istruzioni dentro al blocco sono eseguite sequenzialmente</a:t>
            </a:r>
          </a:p>
          <a:p>
            <a:r>
              <a:rPr lang="it-IT" u="sng" dirty="0"/>
              <a:t>Attenzione</a:t>
            </a:r>
            <a:r>
              <a:rPr lang="it-IT" dirty="0"/>
              <a:t>, tutte le variabili che vengono assegnate dentro ad un blocco procedurale vanno dichiarate di tipo </a:t>
            </a:r>
            <a:r>
              <a:rPr lang="it-IT" b="1" dirty="0">
                <a:solidFill>
                  <a:schemeClr val="accent1"/>
                </a:solidFill>
              </a:rPr>
              <a:t>reg</a:t>
            </a:r>
            <a:endParaRPr lang="it-IT" dirty="0"/>
          </a:p>
          <a:p>
            <a:r>
              <a:rPr lang="it-IT" u="sng" dirty="0"/>
              <a:t>Attenzione 2</a:t>
            </a:r>
            <a:r>
              <a:rPr lang="it-IT" dirty="0"/>
              <a:t>, tutte le assegnazioni vanno fatte qui dentro con il costrutto </a:t>
            </a:r>
            <a:r>
              <a:rPr lang="it-IT" b="1" dirty="0"/>
              <a:t>non </a:t>
            </a:r>
            <a:r>
              <a:rPr lang="it-IT" b="1" dirty="0" err="1"/>
              <a:t>blocking</a:t>
            </a:r>
            <a:r>
              <a:rPr lang="it-IT" dirty="0"/>
              <a:t>  (A&lt;=B)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5691EB21-D0C3-4272-86C6-3EE2BD05DE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873" y="1907023"/>
            <a:ext cx="4400550" cy="1257300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56C54EB3-2E85-42D1-8E09-85242FD75167}"/>
              </a:ext>
            </a:extLst>
          </p:cNvPr>
          <p:cNvSpPr txBox="1"/>
          <p:nvPr/>
        </p:nvSpPr>
        <p:spPr>
          <a:xfrm>
            <a:off x="5004618" y="2156948"/>
            <a:ext cx="781664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1600" dirty="0">
                <a:solidFill>
                  <a:srgbClr val="FF0000"/>
                </a:solidFill>
              </a:rPr>
              <a:t>*** dimenticare qualcuno QUI può far cambiare la logica desiderata</a:t>
            </a:r>
            <a:br>
              <a:rPr lang="it-IT" sz="1600" dirty="0">
                <a:solidFill>
                  <a:srgbClr val="FF0000"/>
                </a:solidFill>
              </a:rPr>
            </a:br>
            <a:r>
              <a:rPr lang="it-IT" sz="1600" dirty="0">
                <a:solidFill>
                  <a:srgbClr val="FF0000"/>
                </a:solidFill>
                <a:sym typeface="Wingdings" panose="05000000000000000000" pitchFamily="2" charset="2"/>
              </a:rPr>
              <a:t> nelle ultime versioni di </a:t>
            </a:r>
            <a:r>
              <a:rPr lang="it-IT" sz="1600" dirty="0" err="1">
                <a:solidFill>
                  <a:srgbClr val="FF0000"/>
                </a:solidFill>
                <a:sym typeface="Wingdings" panose="05000000000000000000" pitchFamily="2" charset="2"/>
              </a:rPr>
              <a:t>Verilog</a:t>
            </a:r>
            <a:r>
              <a:rPr lang="it-IT" sz="1600" dirty="0">
                <a:solidFill>
                  <a:srgbClr val="FF0000"/>
                </a:solidFill>
                <a:sym typeface="Wingdings" panose="05000000000000000000" pitchFamily="2" charset="2"/>
              </a:rPr>
              <a:t> era stato introdotto il costrutto </a:t>
            </a:r>
            <a:r>
              <a:rPr lang="it-IT" sz="1600" b="1" dirty="0" err="1">
                <a:solidFill>
                  <a:srgbClr val="FF0000"/>
                </a:solidFill>
                <a:sym typeface="Wingdings" panose="05000000000000000000" pitchFamily="2" charset="2"/>
              </a:rPr>
              <a:t>always</a:t>
            </a:r>
            <a:r>
              <a:rPr lang="it-IT" sz="1600" b="1" dirty="0">
                <a:solidFill>
                  <a:srgbClr val="FF0000"/>
                </a:solidFill>
                <a:sym typeface="Wingdings" panose="05000000000000000000" pitchFamily="2" charset="2"/>
              </a:rPr>
              <a:t>@*</a:t>
            </a:r>
            <a:endParaRPr lang="it-IT" sz="1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6569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 build="p"/>
      <p:bldP spid="10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E8C5D654-5715-4306-9A86-E16E49A1D0A4}"/>
              </a:ext>
            </a:extLst>
          </p:cNvPr>
          <p:cNvSpPr txBox="1">
            <a:spLocks/>
          </p:cNvSpPr>
          <p:nvPr/>
        </p:nvSpPr>
        <p:spPr>
          <a:xfrm>
            <a:off x="373453" y="475750"/>
            <a:ext cx="4938380" cy="5882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/>
              <a:t>RTL design…con il </a:t>
            </a:r>
            <a:r>
              <a:rPr lang="it-IT" altLang="it-IT" sz="3200" b="1" cap="small" dirty="0" err="1"/>
              <a:t>Verilog</a:t>
            </a:r>
            <a:endParaRPr lang="it-IT" altLang="it-IT" sz="4400" b="1" cap="small" dirty="0"/>
          </a:p>
        </p:txBody>
      </p:sp>
      <p:sp>
        <p:nvSpPr>
          <p:cNvPr id="5" name="Segnaposto contenuto 2">
            <a:extLst>
              <a:ext uri="{FF2B5EF4-FFF2-40B4-BE49-F238E27FC236}">
                <a16:creationId xmlns:a16="http://schemas.microsoft.com/office/drawing/2014/main" id="{200E1C8D-B63F-4E74-8509-DC26E09CD826}"/>
              </a:ext>
            </a:extLst>
          </p:cNvPr>
          <p:cNvSpPr txBox="1">
            <a:spLocks/>
          </p:cNvSpPr>
          <p:nvPr/>
        </p:nvSpPr>
        <p:spPr>
          <a:xfrm>
            <a:off x="795059" y="1170375"/>
            <a:ext cx="5300941" cy="5489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 err="1"/>
              <a:t>Blocking</a:t>
            </a:r>
            <a:r>
              <a:rPr lang="it-IT" altLang="it-IT" sz="3200" b="1" cap="small" dirty="0"/>
              <a:t> e Non </a:t>
            </a:r>
            <a:r>
              <a:rPr lang="it-IT" altLang="it-IT" sz="3200" b="1" cap="small" dirty="0" err="1"/>
              <a:t>Blocking</a:t>
            </a:r>
            <a:endParaRPr lang="it-IT" altLang="it-IT" sz="4400" b="1" cap="small" dirty="0"/>
          </a:p>
        </p:txBody>
      </p:sp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3B854B2E-2168-40C8-8C15-EAB150EB7A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Le </a:t>
            </a:r>
            <a:r>
              <a:rPr lang="en-US" dirty="0" err="1"/>
              <a:t>assegnazioni</a:t>
            </a:r>
            <a:r>
              <a:rPr lang="en-US" dirty="0"/>
              <a:t> </a:t>
            </a:r>
            <a:r>
              <a:rPr lang="en-US" b="1" dirty="0"/>
              <a:t>blocking</a:t>
            </a:r>
            <a:r>
              <a:rPr lang="en-US" dirty="0"/>
              <a:t> (=) e </a:t>
            </a:r>
            <a:r>
              <a:rPr lang="en-US" b="1" dirty="0"/>
              <a:t>non-blocking </a:t>
            </a:r>
            <a:r>
              <a:rPr lang="en-US" dirty="0"/>
              <a:t>(&lt;=) </a:t>
            </a:r>
            <a:r>
              <a:rPr lang="en-US" dirty="0" err="1"/>
              <a:t>servono</a:t>
            </a:r>
            <a:r>
              <a:rPr lang="en-US" dirty="0"/>
              <a:t> per </a:t>
            </a:r>
            <a:r>
              <a:rPr lang="en-US" dirty="0" err="1"/>
              <a:t>controllare</a:t>
            </a:r>
            <a:r>
              <a:rPr lang="en-US" dirty="0"/>
              <a:t> il </a:t>
            </a:r>
            <a:r>
              <a:rPr lang="en-US" dirty="0" err="1"/>
              <a:t>flusso</a:t>
            </a:r>
            <a:r>
              <a:rPr lang="en-US" dirty="0"/>
              <a:t> di </a:t>
            </a:r>
            <a:r>
              <a:rPr lang="en-US" dirty="0" err="1"/>
              <a:t>esecuzione</a:t>
            </a:r>
            <a:r>
              <a:rPr lang="en-US" dirty="0"/>
              <a:t> </a:t>
            </a:r>
            <a:r>
              <a:rPr lang="en-US" dirty="0" err="1"/>
              <a:t>all’interno</a:t>
            </a:r>
            <a:r>
              <a:rPr lang="en-US" dirty="0"/>
              <a:t> di un </a:t>
            </a:r>
            <a:r>
              <a:rPr lang="en-US" dirty="0" err="1"/>
              <a:t>blocco</a:t>
            </a:r>
            <a:r>
              <a:rPr lang="en-US" dirty="0"/>
              <a:t> always. </a:t>
            </a:r>
          </a:p>
          <a:p>
            <a:r>
              <a:rPr lang="en-US" dirty="0"/>
              <a:t>Come dice il </a:t>
            </a:r>
            <a:r>
              <a:rPr lang="en-US" dirty="0" err="1"/>
              <a:t>nome</a:t>
            </a:r>
            <a:r>
              <a:rPr lang="en-US" dirty="0"/>
              <a:t>, le </a:t>
            </a:r>
            <a:r>
              <a:rPr lang="en-US" dirty="0" err="1"/>
              <a:t>assegnazioni</a:t>
            </a:r>
            <a:r>
              <a:rPr lang="en-US" dirty="0"/>
              <a:t> blocking </a:t>
            </a:r>
            <a:r>
              <a:rPr lang="en-US" dirty="0" err="1"/>
              <a:t>bloccano</a:t>
            </a:r>
            <a:r>
              <a:rPr lang="en-US" dirty="0"/>
              <a:t> </a:t>
            </a:r>
            <a:r>
              <a:rPr lang="en-US" dirty="0" err="1"/>
              <a:t>l’esecuzione</a:t>
            </a:r>
            <a:r>
              <a:rPr lang="en-US" dirty="0"/>
              <a:t> </a:t>
            </a:r>
            <a:r>
              <a:rPr lang="en-US" dirty="0" err="1"/>
              <a:t>dello</a:t>
            </a:r>
            <a:r>
              <a:rPr lang="en-US" dirty="0"/>
              <a:t> statement </a:t>
            </a:r>
            <a:r>
              <a:rPr lang="en-US" dirty="0" err="1"/>
              <a:t>successivo</a:t>
            </a:r>
            <a:r>
              <a:rPr lang="en-US" dirty="0"/>
              <a:t> </a:t>
            </a:r>
            <a:r>
              <a:rPr lang="en-US" dirty="0" err="1"/>
              <a:t>finché</a:t>
            </a:r>
            <a:r>
              <a:rPr lang="en-US" dirty="0"/>
              <a:t> lo statement </a:t>
            </a:r>
            <a:r>
              <a:rPr lang="en-US" dirty="0" err="1"/>
              <a:t>corrente</a:t>
            </a:r>
            <a:r>
              <a:rPr lang="en-US" dirty="0"/>
              <a:t> non è </a:t>
            </a:r>
            <a:r>
              <a:rPr lang="en-US" dirty="0" err="1"/>
              <a:t>giunto</a:t>
            </a:r>
            <a:r>
              <a:rPr lang="en-US" dirty="0"/>
              <a:t> a </a:t>
            </a:r>
            <a:r>
              <a:rPr lang="en-US" dirty="0" err="1"/>
              <a:t>compimento</a:t>
            </a:r>
            <a:r>
              <a:rPr lang="en-US" dirty="0"/>
              <a:t>. </a:t>
            </a:r>
            <a:endParaRPr lang="it-IT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86E46F2E-20E0-4E65-83FE-1A1C86837FAE}"/>
              </a:ext>
            </a:extLst>
          </p:cNvPr>
          <p:cNvSpPr txBox="1"/>
          <p:nvPr/>
        </p:nvSpPr>
        <p:spPr>
          <a:xfrm>
            <a:off x="245807" y="4652720"/>
            <a:ext cx="5300942" cy="1200329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assume a = b = 0 initially; </a:t>
            </a:r>
            <a:br>
              <a:rPr lang="en-US" dirty="0"/>
            </a:br>
            <a:r>
              <a:rPr lang="en-US" dirty="0"/>
              <a:t>a = 1; 		//executed first </a:t>
            </a:r>
            <a:br>
              <a:rPr lang="en-US" dirty="0"/>
            </a:br>
            <a:r>
              <a:rPr lang="en-US" dirty="0"/>
              <a:t>b = a; 		//executed second </a:t>
            </a:r>
            <a:br>
              <a:rPr lang="en-US" dirty="0"/>
            </a:br>
            <a:r>
              <a:rPr lang="en-US" dirty="0"/>
              <a:t>then a = 1, b = 1 	after ordered execution </a:t>
            </a:r>
            <a:endParaRPr lang="it-IT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FF9039FA-BABD-4122-8BC2-E3532CAC1F2A}"/>
              </a:ext>
            </a:extLst>
          </p:cNvPr>
          <p:cNvSpPr txBox="1"/>
          <p:nvPr/>
        </p:nvSpPr>
        <p:spPr>
          <a:xfrm>
            <a:off x="7049730" y="4652719"/>
            <a:ext cx="5043948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assume a = b = 0 initially;</a:t>
            </a:r>
            <a:br>
              <a:rPr lang="en-US" dirty="0"/>
            </a:br>
            <a:r>
              <a:rPr lang="en-US" dirty="0"/>
              <a:t>a &lt;= 1; </a:t>
            </a:r>
            <a:br>
              <a:rPr lang="en-US" dirty="0"/>
            </a:br>
            <a:r>
              <a:rPr lang="en-US" dirty="0"/>
              <a:t>b &lt;= a; </a:t>
            </a:r>
            <a:br>
              <a:rPr lang="en-US" dirty="0"/>
            </a:br>
            <a:r>
              <a:rPr lang="en-US" dirty="0"/>
              <a:t>then a = 1, b = 0   after parallel execution</a:t>
            </a:r>
            <a:endParaRPr lang="it-IT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B6FD769-DD12-4EAD-A1B5-098F354BDC3C}"/>
              </a:ext>
            </a:extLst>
          </p:cNvPr>
          <p:cNvSpPr txBox="1"/>
          <p:nvPr/>
        </p:nvSpPr>
        <p:spPr>
          <a:xfrm>
            <a:off x="8615517" y="5992297"/>
            <a:ext cx="19123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1" dirty="0"/>
              <a:t>non </a:t>
            </a:r>
            <a:r>
              <a:rPr lang="it-IT" b="1" dirty="0" err="1"/>
              <a:t>blocking</a:t>
            </a:r>
            <a:r>
              <a:rPr lang="it-IT" dirty="0"/>
              <a:t> 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2138E138-9416-468B-B12F-6EE1629BDF89}"/>
              </a:ext>
            </a:extLst>
          </p:cNvPr>
          <p:cNvSpPr txBox="1"/>
          <p:nvPr/>
        </p:nvSpPr>
        <p:spPr>
          <a:xfrm>
            <a:off x="2358404" y="5989411"/>
            <a:ext cx="10435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1" dirty="0" err="1"/>
              <a:t>blocking</a:t>
            </a:r>
            <a:r>
              <a:rPr lang="it-IT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28051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 animBg="1"/>
      <p:bldP spid="8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A4A48A2-096C-41FC-81F8-87DA882BBE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012" y="1241258"/>
            <a:ext cx="7000775" cy="4375484"/>
          </a:xfrm>
          <a:prstGeom prst="rect">
            <a:avLst/>
          </a:prstGeom>
        </p:spPr>
      </p:pic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94D8969C-5302-4395-9BB2-F722C83BFBD5}"/>
              </a:ext>
            </a:extLst>
          </p:cNvPr>
          <p:cNvSpPr txBox="1">
            <a:spLocks/>
          </p:cNvSpPr>
          <p:nvPr/>
        </p:nvSpPr>
        <p:spPr>
          <a:xfrm>
            <a:off x="373452" y="450811"/>
            <a:ext cx="11465621" cy="7904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/>
              <a:t>RTL design…con il </a:t>
            </a:r>
            <a:r>
              <a:rPr lang="it-IT" altLang="it-IT" sz="3200" b="1" cap="small" dirty="0" err="1"/>
              <a:t>Verilog</a:t>
            </a:r>
            <a:r>
              <a:rPr lang="it-IT" altLang="it-IT" sz="3200" b="1" cap="small" dirty="0"/>
              <a:t>:  </a:t>
            </a:r>
            <a:r>
              <a:rPr lang="it-IT" altLang="it-IT" sz="2400" b="1" cap="small" dirty="0">
                <a:solidFill>
                  <a:srgbClr val="FF0000"/>
                </a:solidFill>
              </a:rPr>
              <a:t>Esempio 5 </a:t>
            </a:r>
            <a:br>
              <a:rPr lang="it-IT" altLang="it-IT" sz="2400" b="1" cap="small" dirty="0">
                <a:solidFill>
                  <a:srgbClr val="FF0000"/>
                </a:solidFill>
              </a:rPr>
            </a:br>
            <a:r>
              <a:rPr lang="it-IT" altLang="it-IT" sz="2400" b="1" cap="small" dirty="0">
                <a:solidFill>
                  <a:srgbClr val="FF0000"/>
                </a:solidFill>
              </a:rPr>
              <a:t>project_5_Esempio con i costrutti ALWAYS: il contatore</a:t>
            </a:r>
            <a:endParaRPr lang="it-IT" altLang="it-IT" sz="4400" b="1" cap="small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F38A94-9484-49F1-941D-2A69EEE4B9F5}"/>
              </a:ext>
            </a:extLst>
          </p:cNvPr>
          <p:cNvSpPr txBox="1"/>
          <p:nvPr/>
        </p:nvSpPr>
        <p:spPr>
          <a:xfrm>
            <a:off x="8013469" y="3183774"/>
            <a:ext cx="34006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Lavoriamo con i blocchi procedurali intervenendo nella </a:t>
            </a:r>
            <a:r>
              <a:rPr lang="it-IT" dirty="0" err="1"/>
              <a:t>sensitivity</a:t>
            </a:r>
            <a:r>
              <a:rPr lang="it-IT" dirty="0"/>
              <a:t> list. Proviamo a guardare anche la simulazione.</a:t>
            </a:r>
          </a:p>
        </p:txBody>
      </p:sp>
    </p:spTree>
    <p:extLst>
      <p:ext uri="{BB962C8B-B14F-4D97-AF65-F5344CB8AC3E}">
        <p14:creationId xmlns:p14="http://schemas.microsoft.com/office/powerpoint/2010/main" val="885828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92B04-C9D6-4DDE-991F-0A564A057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22950B87-0684-4509-BFB8-FEC7FFC78A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933" y="263525"/>
            <a:ext cx="10984652" cy="6865408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469DA36-3ED2-4FB7-AAB8-4B04E4C35A86}"/>
              </a:ext>
            </a:extLst>
          </p:cNvPr>
          <p:cNvSpPr/>
          <p:nvPr/>
        </p:nvSpPr>
        <p:spPr>
          <a:xfrm>
            <a:off x="1346200" y="4055533"/>
            <a:ext cx="2963333" cy="187113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3606218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F7BF0C-AEBD-4638-878E-659EE38B1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Open </a:t>
            </a:r>
            <a:r>
              <a:rPr lang="it-IT" dirty="0" err="1"/>
              <a:t>Vivado</a:t>
            </a:r>
            <a:r>
              <a:rPr lang="it-IT" dirty="0"/>
              <a:t>!</a:t>
            </a:r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5E3E14E-2F3A-48F9-A3F2-F6DDA07445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797" y="1927225"/>
            <a:ext cx="6962140" cy="4351338"/>
          </a:xfrm>
        </p:spPr>
      </p:pic>
    </p:spTree>
    <p:extLst>
      <p:ext uri="{BB962C8B-B14F-4D97-AF65-F5344CB8AC3E}">
        <p14:creationId xmlns:p14="http://schemas.microsoft.com/office/powerpoint/2010/main" val="116112328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FA7285F-D787-447D-B359-7021C3EEF8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AF887-6057-4D30-A1DD-E59DF7CB61A4}" type="datetime1">
              <a:rPr lang="en-US" altLang="it-IT"/>
              <a:pPr/>
              <a:t>2/15/2022</a:t>
            </a:fld>
            <a:endParaRPr lang="en-US" altLang="zh-TW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A3E1A56-5171-44DA-9B0D-179AB1D62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C3FAC-2B76-4656-9AAB-45688DC4F6B9}" type="slidenum">
              <a:rPr lang="zh-TW" altLang="en-US"/>
              <a:pPr/>
              <a:t>48</a:t>
            </a:fld>
            <a:endParaRPr lang="en-US" altLang="zh-TW"/>
          </a:p>
        </p:txBody>
      </p:sp>
      <p:sp>
        <p:nvSpPr>
          <p:cNvPr id="165890" name="Rectangle 2">
            <a:extLst>
              <a:ext uri="{FF2B5EF4-FFF2-40B4-BE49-F238E27FC236}">
                <a16:creationId xmlns:a16="http://schemas.microsoft.com/office/drawing/2014/main" id="{A30964A8-3BF0-4D9C-88E6-85F5BDB252D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53562" y="1077302"/>
            <a:ext cx="10515600" cy="1325563"/>
          </a:xfrm>
        </p:spPr>
        <p:txBody>
          <a:bodyPr>
            <a:normAutofit/>
          </a:bodyPr>
          <a:lstStyle/>
          <a:p>
            <a:r>
              <a:rPr lang="it-IT" altLang="zh-TW" sz="3200" b="1" cap="small" dirty="0">
                <a:latin typeface="+mn-lt"/>
                <a:ea typeface="+mn-ea"/>
                <a:cs typeface="+mn-cs"/>
              </a:rPr>
              <a:t>Task Automatic e </a:t>
            </a:r>
            <a:r>
              <a:rPr lang="it-IT" altLang="zh-TW" sz="3200" b="1" cap="small" dirty="0" err="1">
                <a:latin typeface="+mn-lt"/>
                <a:ea typeface="+mn-ea"/>
                <a:cs typeface="+mn-cs"/>
              </a:rPr>
              <a:t>Static</a:t>
            </a:r>
            <a:endParaRPr lang="zh-TW" altLang="en-US" sz="3200" b="1" cap="small" dirty="0">
              <a:latin typeface="+mn-lt"/>
              <a:ea typeface="+mn-ea"/>
              <a:cs typeface="+mn-cs"/>
            </a:endParaRPr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DB381FF9-98E2-4684-B8C8-C22BC166FC61}"/>
              </a:ext>
            </a:extLst>
          </p:cNvPr>
          <p:cNvSpPr txBox="1">
            <a:spLocks/>
          </p:cNvSpPr>
          <p:nvPr/>
        </p:nvSpPr>
        <p:spPr>
          <a:xfrm>
            <a:off x="373453" y="475750"/>
            <a:ext cx="6617282" cy="5882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 err="1"/>
              <a:t>Verification</a:t>
            </a:r>
            <a:r>
              <a:rPr lang="it-IT" altLang="it-IT" sz="3200" b="1" cap="small" dirty="0"/>
              <a:t> con il (System)</a:t>
            </a:r>
            <a:r>
              <a:rPr lang="it-IT" altLang="it-IT" sz="3200" b="1" cap="small" dirty="0" err="1"/>
              <a:t>Verilog</a:t>
            </a:r>
            <a:endParaRPr lang="it-IT" altLang="it-IT" sz="4400" b="1" cap="small" dirty="0"/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5BDCB03A-1701-43AA-9B5B-9567DDB568B8}"/>
              </a:ext>
            </a:extLst>
          </p:cNvPr>
          <p:cNvSpPr txBox="1">
            <a:spLocks/>
          </p:cNvSpPr>
          <p:nvPr/>
        </p:nvSpPr>
        <p:spPr>
          <a:xfrm>
            <a:off x="537020" y="2102669"/>
            <a:ext cx="6558372" cy="380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Un task </a:t>
            </a:r>
            <a:r>
              <a:rPr lang="en-US" sz="2400" dirty="0" err="1"/>
              <a:t>può</a:t>
            </a:r>
            <a:r>
              <a:rPr lang="en-US" sz="2400" dirty="0"/>
              <a:t> </a:t>
            </a:r>
            <a:r>
              <a:rPr lang="en-US" sz="2400" dirty="0" err="1"/>
              <a:t>contenere</a:t>
            </a:r>
            <a:r>
              <a:rPr lang="en-US" sz="2400" dirty="0"/>
              <a:t> </a:t>
            </a:r>
            <a:r>
              <a:rPr lang="en-US" sz="2400" dirty="0" err="1"/>
              <a:t>dichiarazione</a:t>
            </a:r>
            <a:r>
              <a:rPr lang="en-US" sz="2400" dirty="0"/>
              <a:t> di </a:t>
            </a:r>
            <a:r>
              <a:rPr lang="en-US" sz="2400" dirty="0" err="1"/>
              <a:t>parametri</a:t>
            </a:r>
            <a:r>
              <a:rPr lang="en-US" sz="2400" dirty="0"/>
              <a:t>, </a:t>
            </a:r>
            <a:r>
              <a:rPr lang="en-US" sz="2400" dirty="0" err="1"/>
              <a:t>registri</a:t>
            </a:r>
            <a:r>
              <a:rPr lang="en-US" sz="2400" dirty="0"/>
              <a:t>, </a:t>
            </a:r>
            <a:r>
              <a:rPr lang="en-US" sz="2400" dirty="0" err="1"/>
              <a:t>eventi</a:t>
            </a:r>
            <a:r>
              <a:rPr lang="en-US" sz="2400" dirty="0"/>
              <a:t>, statements e molto </a:t>
            </a:r>
            <a:r>
              <a:rPr lang="en-US" sz="2400" dirty="0" err="1"/>
              <a:t>altro</a:t>
            </a:r>
            <a:r>
              <a:rPr lang="en-US" sz="2400" dirty="0"/>
              <a:t>. E’ </a:t>
            </a:r>
            <a:r>
              <a:rPr lang="en-US" sz="2400" dirty="0" err="1"/>
              <a:t>generalmente</a:t>
            </a:r>
            <a:r>
              <a:rPr lang="en-US" sz="2400" dirty="0"/>
              <a:t> </a:t>
            </a:r>
            <a:r>
              <a:rPr lang="en-US" sz="2400" b="1" dirty="0" err="1"/>
              <a:t>considerata</a:t>
            </a:r>
            <a:r>
              <a:rPr lang="en-US" sz="2400" b="1" dirty="0"/>
              <a:t> come </a:t>
            </a:r>
            <a:r>
              <a:rPr lang="en-US" sz="2400" b="1" dirty="0" err="1"/>
              <a:t>una</a:t>
            </a:r>
            <a:r>
              <a:rPr lang="en-US" sz="2400" b="1" dirty="0"/>
              <a:t> </a:t>
            </a:r>
            <a:r>
              <a:rPr lang="en-US" sz="2400" b="1" dirty="0" err="1"/>
              <a:t>funzione</a:t>
            </a:r>
            <a:r>
              <a:rPr lang="en-US" sz="2400" b="1" dirty="0"/>
              <a:t> time consuming</a:t>
            </a:r>
            <a:r>
              <a:rPr lang="en-US" sz="2400" dirty="0"/>
              <a:t> (</a:t>
            </a:r>
            <a:r>
              <a:rPr lang="en-US" sz="2400" dirty="0" err="1"/>
              <a:t>può</a:t>
            </a:r>
            <a:r>
              <a:rPr lang="en-US" sz="2400" dirty="0"/>
              <a:t> </a:t>
            </a:r>
            <a:r>
              <a:rPr lang="en-US" sz="2400" dirty="0" err="1"/>
              <a:t>contenere</a:t>
            </a:r>
            <a:r>
              <a:rPr lang="en-US" sz="2400" dirty="0"/>
              <a:t> @, </a:t>
            </a:r>
            <a:r>
              <a:rPr lang="en-US" sz="2400" dirty="0" err="1"/>
              <a:t>posedge</a:t>
            </a:r>
            <a:r>
              <a:rPr lang="en-US" sz="2400" dirty="0"/>
              <a:t> e </a:t>
            </a:r>
            <a:r>
              <a:rPr lang="en-US" sz="2400" dirty="0" err="1"/>
              <a:t>altro</a:t>
            </a:r>
            <a:r>
              <a:rPr lang="en-US" sz="2400" dirty="0"/>
              <a:t>)</a:t>
            </a:r>
          </a:p>
          <a:p>
            <a:r>
              <a:rPr lang="it-IT" sz="2400" dirty="0"/>
              <a:t>Può essere </a:t>
            </a:r>
            <a:r>
              <a:rPr lang="it-IT" sz="2400" b="1" dirty="0"/>
              <a:t>automatic</a:t>
            </a:r>
            <a:r>
              <a:rPr lang="it-IT" sz="2400" dirty="0"/>
              <a:t> o </a:t>
            </a:r>
            <a:r>
              <a:rPr lang="it-IT" sz="2400" b="1" dirty="0" err="1"/>
              <a:t>static</a:t>
            </a:r>
            <a:endParaRPr lang="it-IT" sz="2400" b="1" dirty="0"/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1350" y="2880578"/>
            <a:ext cx="5200650" cy="294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929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FA7285F-D787-447D-B359-7021C3EEF8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AF887-6057-4D30-A1DD-E59DF7CB61A4}" type="datetime1">
              <a:rPr lang="en-US" altLang="it-IT"/>
              <a:pPr/>
              <a:t>2/15/2022</a:t>
            </a:fld>
            <a:endParaRPr lang="en-US" altLang="zh-TW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A3E1A56-5171-44DA-9B0D-179AB1D62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C3FAC-2B76-4656-9AAB-45688DC4F6B9}" type="slidenum">
              <a:rPr lang="zh-TW" altLang="en-US"/>
              <a:pPr/>
              <a:t>49</a:t>
            </a:fld>
            <a:endParaRPr lang="en-US" altLang="zh-TW"/>
          </a:p>
        </p:txBody>
      </p:sp>
      <p:sp>
        <p:nvSpPr>
          <p:cNvPr id="165890" name="Rectangle 2">
            <a:extLst>
              <a:ext uri="{FF2B5EF4-FFF2-40B4-BE49-F238E27FC236}">
                <a16:creationId xmlns:a16="http://schemas.microsoft.com/office/drawing/2014/main" id="{A30964A8-3BF0-4D9C-88E6-85F5BDB252D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53562" y="1077302"/>
            <a:ext cx="10515600" cy="1325563"/>
          </a:xfrm>
        </p:spPr>
        <p:txBody>
          <a:bodyPr>
            <a:normAutofit/>
          </a:bodyPr>
          <a:lstStyle/>
          <a:p>
            <a:r>
              <a:rPr lang="it-IT" altLang="zh-TW" sz="3200" b="1" cap="small" dirty="0">
                <a:latin typeface="+mn-lt"/>
                <a:ea typeface="+mn-ea"/>
                <a:cs typeface="+mn-cs"/>
              </a:rPr>
              <a:t>Task Automatic e </a:t>
            </a:r>
            <a:r>
              <a:rPr lang="it-IT" altLang="zh-TW" sz="3200" b="1" cap="small" dirty="0" err="1">
                <a:latin typeface="+mn-lt"/>
                <a:ea typeface="+mn-ea"/>
                <a:cs typeface="+mn-cs"/>
              </a:rPr>
              <a:t>Static</a:t>
            </a:r>
            <a:endParaRPr lang="zh-TW" altLang="en-US" sz="3200" b="1" cap="small" dirty="0">
              <a:latin typeface="+mn-lt"/>
              <a:ea typeface="+mn-ea"/>
              <a:cs typeface="+mn-cs"/>
            </a:endParaRPr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DB381FF9-98E2-4684-B8C8-C22BC166FC61}"/>
              </a:ext>
            </a:extLst>
          </p:cNvPr>
          <p:cNvSpPr txBox="1">
            <a:spLocks/>
          </p:cNvSpPr>
          <p:nvPr/>
        </p:nvSpPr>
        <p:spPr>
          <a:xfrm>
            <a:off x="373453" y="475750"/>
            <a:ext cx="6617282" cy="5882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 err="1"/>
              <a:t>Verification</a:t>
            </a:r>
            <a:r>
              <a:rPr lang="it-IT" altLang="it-IT" sz="3200" b="1" cap="small" dirty="0"/>
              <a:t> con il (System)</a:t>
            </a:r>
            <a:r>
              <a:rPr lang="it-IT" altLang="it-IT" sz="3200" b="1" cap="small" dirty="0" err="1"/>
              <a:t>Verilog</a:t>
            </a:r>
            <a:endParaRPr lang="it-IT" altLang="it-IT" sz="4400" b="1" cap="small" dirty="0"/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5BDCB03A-1701-43AA-9B5B-9567DDB568B8}"/>
              </a:ext>
            </a:extLst>
          </p:cNvPr>
          <p:cNvSpPr txBox="1">
            <a:spLocks/>
          </p:cNvSpPr>
          <p:nvPr/>
        </p:nvSpPr>
        <p:spPr>
          <a:xfrm>
            <a:off x="537020" y="2102669"/>
            <a:ext cx="6558372" cy="380576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400" dirty="0"/>
              <a:t>Se un task è </a:t>
            </a:r>
            <a:r>
              <a:rPr lang="it-IT" sz="2400" b="1" dirty="0"/>
              <a:t>static</a:t>
            </a:r>
            <a:r>
              <a:rPr lang="it-IT" sz="2400" dirty="0"/>
              <a:t>o, allora tutte le volte che verrà invocato, le sue variabili membro saranno condivise… attenzione</a:t>
            </a:r>
          </a:p>
          <a:p>
            <a:r>
              <a:rPr lang="it-IT" sz="2400" dirty="0"/>
              <a:t>Se invece il task è </a:t>
            </a:r>
            <a:r>
              <a:rPr lang="it-IT" sz="2400" b="1" dirty="0"/>
              <a:t>automatic</a:t>
            </a:r>
            <a:r>
              <a:rPr lang="it-IT" sz="2400" dirty="0"/>
              <a:t>o allora ogni invocazione del task genererà uno spazio distinto per le variabili e i valori non saranno sovrapposti.</a:t>
            </a:r>
          </a:p>
          <a:p>
            <a:r>
              <a:rPr lang="it-IT" altLang="it-IT" sz="2400" dirty="0"/>
              <a:t>Detta in inglese: </a:t>
            </a:r>
            <a:r>
              <a:rPr lang="it-IT" altLang="it-IT" sz="2400" i="1" dirty="0"/>
              <a:t>a </a:t>
            </a:r>
            <a:r>
              <a:rPr lang="it-IT" altLang="it-IT" sz="2400" i="1" dirty="0" err="1"/>
              <a:t>static</a:t>
            </a:r>
            <a:r>
              <a:rPr lang="it-IT" altLang="it-IT" sz="2400" i="1" dirty="0"/>
              <a:t> </a:t>
            </a:r>
            <a:r>
              <a:rPr lang="it-IT" altLang="it-IT" sz="2400" i="1" dirty="0" err="1"/>
              <a:t>method</a:t>
            </a:r>
            <a:r>
              <a:rPr lang="it-IT" altLang="it-IT" sz="2400" i="1" dirty="0"/>
              <a:t> </a:t>
            </a:r>
            <a:r>
              <a:rPr lang="it-IT" altLang="it-IT" sz="2400" i="1" dirty="0" err="1"/>
              <a:t>is</a:t>
            </a:r>
            <a:r>
              <a:rPr lang="it-IT" altLang="it-IT" sz="2400" i="1" dirty="0"/>
              <a:t> </a:t>
            </a:r>
            <a:r>
              <a:rPr lang="it-IT" altLang="it-IT" sz="2400" i="1" dirty="0" err="1"/>
              <a:t>subject</a:t>
            </a:r>
            <a:r>
              <a:rPr lang="it-IT" altLang="it-IT" sz="2400" i="1" dirty="0"/>
              <a:t> to </a:t>
            </a:r>
            <a:r>
              <a:rPr lang="it-IT" altLang="it-IT" sz="2400" i="1" dirty="0" err="1"/>
              <a:t>all</a:t>
            </a:r>
            <a:r>
              <a:rPr lang="it-IT" altLang="it-IT" sz="2400" i="1" dirty="0"/>
              <a:t> the </a:t>
            </a:r>
            <a:r>
              <a:rPr lang="it-IT" altLang="it-IT" sz="2400" i="1" dirty="0" err="1"/>
              <a:t>class</a:t>
            </a:r>
            <a:r>
              <a:rPr lang="it-IT" altLang="it-IT" sz="2400" i="1" dirty="0"/>
              <a:t> </a:t>
            </a:r>
            <a:r>
              <a:rPr lang="it-IT" altLang="it-IT" sz="2400" i="1" dirty="0" err="1"/>
              <a:t>scoping</a:t>
            </a:r>
            <a:r>
              <a:rPr lang="it-IT" altLang="it-IT" sz="2400" i="1" dirty="0"/>
              <a:t> and </a:t>
            </a:r>
            <a:r>
              <a:rPr lang="it-IT" altLang="it-IT" sz="2400" i="1" dirty="0" err="1"/>
              <a:t>access</a:t>
            </a:r>
            <a:r>
              <a:rPr lang="it-IT" altLang="it-IT" sz="2400" i="1" dirty="0"/>
              <a:t> </a:t>
            </a:r>
            <a:r>
              <a:rPr lang="it-IT" altLang="it-IT" sz="2400" i="1" dirty="0" err="1"/>
              <a:t>rules</a:t>
            </a:r>
            <a:r>
              <a:rPr lang="it-IT" altLang="it-IT" sz="2400" i="1" dirty="0"/>
              <a:t>, </a:t>
            </a:r>
            <a:r>
              <a:rPr lang="it-IT" altLang="it-IT" sz="2400" i="1" dirty="0" err="1"/>
              <a:t>but</a:t>
            </a:r>
            <a:r>
              <a:rPr lang="it-IT" altLang="it-IT" sz="2400" i="1" dirty="0"/>
              <a:t> </a:t>
            </a:r>
            <a:r>
              <a:rPr lang="it-IT" altLang="it-IT" sz="2400" i="1" dirty="0" err="1"/>
              <a:t>behaves</a:t>
            </a:r>
            <a:r>
              <a:rPr lang="it-IT" altLang="it-IT" sz="2400" i="1" dirty="0"/>
              <a:t> </a:t>
            </a:r>
            <a:r>
              <a:rPr lang="it-IT" altLang="it-IT" sz="2400" i="1" dirty="0" err="1"/>
              <a:t>like</a:t>
            </a:r>
            <a:r>
              <a:rPr lang="it-IT" altLang="it-IT" sz="2400" i="1" dirty="0"/>
              <a:t> a regular subroutine </a:t>
            </a:r>
            <a:r>
              <a:rPr lang="it-IT" altLang="it-IT" sz="2400" i="1" dirty="0" err="1"/>
              <a:t>that</a:t>
            </a:r>
            <a:r>
              <a:rPr lang="it-IT" altLang="it-IT" sz="2400" i="1" dirty="0"/>
              <a:t> can be </a:t>
            </a:r>
            <a:r>
              <a:rPr lang="it-IT" altLang="it-IT" sz="2400" i="1" dirty="0" err="1"/>
              <a:t>called</a:t>
            </a:r>
            <a:r>
              <a:rPr lang="it-IT" altLang="it-IT" sz="2400" i="1" dirty="0"/>
              <a:t> </a:t>
            </a:r>
            <a:r>
              <a:rPr lang="it-IT" altLang="it-IT" sz="2400" i="1" dirty="0" err="1"/>
              <a:t>outside</a:t>
            </a:r>
            <a:r>
              <a:rPr lang="it-IT" altLang="it-IT" sz="2400" i="1" dirty="0"/>
              <a:t> the </a:t>
            </a:r>
            <a:r>
              <a:rPr lang="it-IT" altLang="it-IT" sz="2400" i="1" dirty="0" err="1"/>
              <a:t>class</a:t>
            </a:r>
            <a:r>
              <a:rPr lang="it-IT" altLang="it-IT" sz="2400" i="1" dirty="0"/>
              <a:t>, </a:t>
            </a:r>
            <a:r>
              <a:rPr lang="it-IT" altLang="it-IT" sz="2400" b="1" i="1" dirty="0"/>
              <a:t>even with no </a:t>
            </a:r>
            <a:r>
              <a:rPr lang="it-IT" altLang="it-IT" sz="2400" b="1" i="1" dirty="0" err="1"/>
              <a:t>class</a:t>
            </a:r>
            <a:r>
              <a:rPr lang="it-IT" altLang="it-IT" sz="2400" b="1" i="1" dirty="0"/>
              <a:t> </a:t>
            </a:r>
            <a:r>
              <a:rPr lang="it-IT" altLang="it-IT" sz="2400" b="1" i="1" dirty="0" err="1"/>
              <a:t>instantiation</a:t>
            </a:r>
            <a:endParaRPr lang="it-IT" altLang="it-IT" sz="2400" b="1" i="1" dirty="0"/>
          </a:p>
          <a:p>
            <a:r>
              <a:rPr lang="it-IT" altLang="it-IT" sz="2400" b="1" i="1" dirty="0" err="1"/>
              <a:t>Variables</a:t>
            </a:r>
            <a:r>
              <a:rPr lang="it-IT" altLang="it-IT" sz="2400" b="1" i="1" dirty="0"/>
              <a:t> </a:t>
            </a:r>
            <a:r>
              <a:rPr lang="it-IT" altLang="it-IT" sz="2400" b="1" i="1" dirty="0" err="1"/>
              <a:t>declared</a:t>
            </a:r>
            <a:r>
              <a:rPr lang="it-IT" altLang="it-IT" sz="2400" b="1" i="1" dirty="0"/>
              <a:t> in an automatic task</a:t>
            </a:r>
            <a:r>
              <a:rPr lang="it-IT" altLang="it-IT" sz="2400" i="1" dirty="0"/>
              <a:t>, </a:t>
            </a:r>
            <a:r>
              <a:rPr lang="it-IT" altLang="it-IT" sz="2400" i="1" dirty="0" err="1"/>
              <a:t>function</a:t>
            </a:r>
            <a:r>
              <a:rPr lang="it-IT" altLang="it-IT" sz="2400" i="1" dirty="0"/>
              <a:t>, or </a:t>
            </a:r>
            <a:r>
              <a:rPr lang="it-IT" altLang="it-IT" sz="2400" i="1" dirty="0" err="1"/>
              <a:t>block</a:t>
            </a:r>
            <a:r>
              <a:rPr lang="it-IT" altLang="it-IT" sz="2400" i="1" dirty="0"/>
              <a:t> </a:t>
            </a:r>
            <a:r>
              <a:rPr lang="it-IT" altLang="it-IT" sz="2400" b="1" i="1" dirty="0"/>
              <a:t>are </a:t>
            </a:r>
            <a:r>
              <a:rPr lang="it-IT" altLang="it-IT" sz="2400" b="1" i="1" dirty="0" err="1"/>
              <a:t>local</a:t>
            </a:r>
            <a:r>
              <a:rPr lang="it-IT" altLang="it-IT" sz="2400" b="1" i="1" dirty="0"/>
              <a:t> in scope</a:t>
            </a:r>
            <a:r>
              <a:rPr lang="it-IT" altLang="it-IT" sz="2400" i="1" dirty="0"/>
              <a:t>, default to the </a:t>
            </a:r>
            <a:r>
              <a:rPr lang="it-IT" altLang="it-IT" sz="2400" i="1" dirty="0" err="1"/>
              <a:t>lifetime</a:t>
            </a:r>
            <a:r>
              <a:rPr lang="it-IT" altLang="it-IT" sz="2400" i="1" dirty="0"/>
              <a:t> of the call or </a:t>
            </a:r>
            <a:r>
              <a:rPr lang="it-IT" altLang="it-IT" sz="2400" i="1" dirty="0" err="1"/>
              <a:t>block</a:t>
            </a:r>
            <a:r>
              <a:rPr lang="it-IT" altLang="it-IT" sz="2400" i="1" dirty="0"/>
              <a:t>, and are </a:t>
            </a:r>
            <a:r>
              <a:rPr lang="it-IT" altLang="it-IT" sz="2400" i="1" dirty="0" err="1"/>
              <a:t>initialized</a:t>
            </a:r>
            <a:r>
              <a:rPr lang="it-IT" altLang="it-IT" sz="2400" i="1" dirty="0"/>
              <a:t> on </a:t>
            </a:r>
            <a:r>
              <a:rPr lang="it-IT" altLang="it-IT" sz="2400" i="1" dirty="0" err="1"/>
              <a:t>each</a:t>
            </a:r>
            <a:r>
              <a:rPr lang="it-IT" altLang="it-IT" sz="2400" i="1" dirty="0"/>
              <a:t> entry to the call or </a:t>
            </a:r>
            <a:r>
              <a:rPr lang="it-IT" altLang="it-IT" sz="2400" i="1" dirty="0" err="1"/>
              <a:t>block</a:t>
            </a:r>
            <a:r>
              <a:rPr lang="it-IT" altLang="it-IT" sz="2400" i="1" dirty="0"/>
              <a:t> </a:t>
            </a:r>
            <a:endParaRPr lang="it-IT" sz="2400" i="1" dirty="0"/>
          </a:p>
        </p:txBody>
      </p:sp>
      <p:sp>
        <p:nvSpPr>
          <p:cNvPr id="2" name="CasellaDiTesto 1"/>
          <p:cNvSpPr txBox="1"/>
          <p:nvPr/>
        </p:nvSpPr>
        <p:spPr>
          <a:xfrm>
            <a:off x="7772400" y="3578469"/>
            <a:ext cx="2763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/>
              <a:t>Vediamo qualche esempio:</a:t>
            </a:r>
          </a:p>
        </p:txBody>
      </p:sp>
    </p:spTree>
    <p:extLst>
      <p:ext uri="{BB962C8B-B14F-4D97-AF65-F5344CB8AC3E}">
        <p14:creationId xmlns:p14="http://schemas.microsoft.com/office/powerpoint/2010/main" val="1586606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12B27142-8E37-41EB-A0A0-67F2C1DE473B}"/>
              </a:ext>
            </a:extLst>
          </p:cNvPr>
          <p:cNvSpPr txBox="1"/>
          <p:nvPr/>
        </p:nvSpPr>
        <p:spPr>
          <a:xfrm>
            <a:off x="2758438" y="450978"/>
            <a:ext cx="97175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Essenzialmente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il (System)Verilog </a:t>
            </a:r>
            <a:r>
              <a:rPr 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trova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2 </a:t>
            </a:r>
            <a:r>
              <a:rPr 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genere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di </a:t>
            </a:r>
            <a:r>
              <a:rPr 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applicazioni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:</a:t>
            </a:r>
          </a:p>
        </p:txBody>
      </p:sp>
      <p:sp>
        <p:nvSpPr>
          <p:cNvPr id="19" name="Freccia in giù 18">
            <a:extLst>
              <a:ext uri="{FF2B5EF4-FFF2-40B4-BE49-F238E27FC236}">
                <a16:creationId xmlns:a16="http://schemas.microsoft.com/office/drawing/2014/main" id="{117BB18C-50C4-4AD0-85C4-4D2C1CEFB324}"/>
              </a:ext>
            </a:extLst>
          </p:cNvPr>
          <p:cNvSpPr/>
          <p:nvPr/>
        </p:nvSpPr>
        <p:spPr>
          <a:xfrm rot="2360587">
            <a:off x="4528586" y="1433239"/>
            <a:ext cx="616527" cy="144693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Freccia in giù 21">
            <a:extLst>
              <a:ext uri="{FF2B5EF4-FFF2-40B4-BE49-F238E27FC236}">
                <a16:creationId xmlns:a16="http://schemas.microsoft.com/office/drawing/2014/main" id="{1511CAA0-077B-40ED-89B0-6554A6AA3ADE}"/>
              </a:ext>
            </a:extLst>
          </p:cNvPr>
          <p:cNvSpPr/>
          <p:nvPr/>
        </p:nvSpPr>
        <p:spPr>
          <a:xfrm rot="19777498">
            <a:off x="6175244" y="1468891"/>
            <a:ext cx="616527" cy="144693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Segnaposto contenuto 2">
            <a:extLst>
              <a:ext uri="{FF2B5EF4-FFF2-40B4-BE49-F238E27FC236}">
                <a16:creationId xmlns:a16="http://schemas.microsoft.com/office/drawing/2014/main" id="{FA3A617C-C6E6-4A2C-B386-63165BB3C755}"/>
              </a:ext>
            </a:extLst>
          </p:cNvPr>
          <p:cNvSpPr txBox="1">
            <a:spLocks/>
          </p:cNvSpPr>
          <p:nvPr/>
        </p:nvSpPr>
        <p:spPr>
          <a:xfrm>
            <a:off x="2338723" y="2894754"/>
            <a:ext cx="1916555" cy="5882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/>
              <a:t>RTL design</a:t>
            </a:r>
            <a:endParaRPr lang="it-IT" altLang="it-IT" sz="4400" b="1" cap="small" dirty="0"/>
          </a:p>
        </p:txBody>
      </p:sp>
      <p:sp>
        <p:nvSpPr>
          <p:cNvPr id="24" name="Segnaposto contenuto 2">
            <a:extLst>
              <a:ext uri="{FF2B5EF4-FFF2-40B4-BE49-F238E27FC236}">
                <a16:creationId xmlns:a16="http://schemas.microsoft.com/office/drawing/2014/main" id="{EDE4178A-6EDC-407E-946C-62A30AFBBE87}"/>
              </a:ext>
            </a:extLst>
          </p:cNvPr>
          <p:cNvSpPr txBox="1">
            <a:spLocks/>
          </p:cNvSpPr>
          <p:nvPr/>
        </p:nvSpPr>
        <p:spPr>
          <a:xfrm>
            <a:off x="6933631" y="2924265"/>
            <a:ext cx="2388572" cy="369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 err="1"/>
              <a:t>Verification</a:t>
            </a:r>
            <a:endParaRPr lang="it-IT" altLang="it-IT" sz="4400" b="1" cap="small" dirty="0"/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3415FADA-2045-446D-B442-699027A41E69}"/>
              </a:ext>
            </a:extLst>
          </p:cNvPr>
          <p:cNvSpPr txBox="1"/>
          <p:nvPr/>
        </p:nvSpPr>
        <p:spPr>
          <a:xfrm>
            <a:off x="373453" y="3702902"/>
            <a:ext cx="525869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Il </a:t>
            </a:r>
            <a:r>
              <a:rPr lang="en-US" b="1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SystemVerilog</a:t>
            </a:r>
            <a:r>
              <a:rPr lang="en-US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è </a:t>
            </a:r>
            <a:r>
              <a:rPr lang="en-US" b="1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un’estensione</a:t>
            </a:r>
            <a:r>
              <a:rPr lang="en-US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del Verilog 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(Verilog-2005) </a:t>
            </a:r>
            <a:r>
              <a:rPr 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Quindi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il Verilog è un subset </a:t>
            </a:r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</a:rPr>
              <a:t>del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SystemVerilog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e </a:t>
            </a:r>
            <a:r>
              <a:rPr 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quindi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tutti </a:t>
            </a:r>
            <a:r>
              <a:rPr 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i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costrutti</a:t>
            </a:r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202122"/>
                </a:solidFill>
                <a:latin typeface="Arial" panose="020B0604020202020204" pitchFamily="34" charset="0"/>
              </a:rPr>
              <a:t>tipici</a:t>
            </a:r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</a:rPr>
              <a:t> del Verilog per </a:t>
            </a:r>
            <a:r>
              <a:rPr lang="en-US" dirty="0" err="1">
                <a:solidFill>
                  <a:srgbClr val="202122"/>
                </a:solidFill>
                <a:latin typeface="Arial" panose="020B0604020202020204" pitchFamily="34" charset="0"/>
              </a:rPr>
              <a:t>l’RTL</a:t>
            </a:r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202122"/>
                </a:solidFill>
                <a:latin typeface="Arial" panose="020B0604020202020204" pitchFamily="34" charset="0"/>
              </a:rPr>
              <a:t>sono</a:t>
            </a:r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202122"/>
                </a:solidFill>
                <a:latin typeface="Arial" panose="020B0604020202020204" pitchFamily="34" charset="0"/>
              </a:rPr>
              <a:t>disponibili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B31FDD2E-934B-4231-ABAE-B293062B29D2}"/>
              </a:ext>
            </a:extLst>
          </p:cNvPr>
          <p:cNvSpPr txBox="1"/>
          <p:nvPr/>
        </p:nvSpPr>
        <p:spPr>
          <a:xfrm>
            <a:off x="6559852" y="3564403"/>
            <a:ext cx="525869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Il </a:t>
            </a:r>
            <a:r>
              <a:rPr lang="en-US" b="1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SystemVerilog</a:t>
            </a:r>
            <a:r>
              <a:rPr lang="en-US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per la </a:t>
            </a:r>
            <a:r>
              <a:rPr lang="en-US" b="1" i="0" cap="small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Verification</a:t>
            </a:r>
            <a:r>
              <a:rPr lang="en-US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è un </a:t>
            </a:r>
            <a:r>
              <a:rPr lang="en-US" b="1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linguaggio</a:t>
            </a:r>
            <a:r>
              <a:rPr lang="en-US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US" b="1" dirty="0">
                <a:latin typeface="Arial" panose="020B0604020202020204" pitchFamily="34" charset="0"/>
              </a:rPr>
              <a:t>object oriented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più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vicino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al JAVA </a:t>
            </a:r>
            <a:r>
              <a:rPr lang="en-US" dirty="0" err="1">
                <a:solidFill>
                  <a:srgbClr val="202122"/>
                </a:solidFill>
                <a:latin typeface="Arial" panose="020B0604020202020204" pitchFamily="34" charset="0"/>
              </a:rPr>
              <a:t>che</a:t>
            </a:r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</a:rPr>
              <a:t> al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Verilog. </a:t>
            </a:r>
            <a:r>
              <a:rPr 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Questi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costrutti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sono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generalmente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</a:rPr>
              <a:t>NON </a:t>
            </a:r>
            <a:r>
              <a:rPr lang="en-US" dirty="0" err="1">
                <a:solidFill>
                  <a:srgbClr val="202122"/>
                </a:solidFill>
                <a:latin typeface="Arial" panose="020B0604020202020204" pitchFamily="34" charset="0"/>
              </a:rPr>
              <a:t>sintetizzabili</a:t>
            </a:r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</a:rPr>
              <a:t>, ma </a:t>
            </a:r>
            <a:r>
              <a:rPr lang="en-US" dirty="0" err="1">
                <a:solidFill>
                  <a:srgbClr val="202122"/>
                </a:solidFill>
                <a:latin typeface="Arial" panose="020B0604020202020204" pitchFamily="34" charset="0"/>
              </a:rPr>
              <a:t>fondamentali</a:t>
            </a:r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</a:rPr>
              <a:t> per la </a:t>
            </a:r>
            <a:r>
              <a:rPr lang="en-US" dirty="0" err="1">
                <a:solidFill>
                  <a:srgbClr val="202122"/>
                </a:solidFill>
                <a:latin typeface="Arial" panose="020B0604020202020204" pitchFamily="34" charset="0"/>
              </a:rPr>
              <a:t>simulazione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  <p:grpSp>
        <p:nvGrpSpPr>
          <p:cNvPr id="6" name="Gruppo 5">
            <a:extLst>
              <a:ext uri="{FF2B5EF4-FFF2-40B4-BE49-F238E27FC236}">
                <a16:creationId xmlns:a16="http://schemas.microsoft.com/office/drawing/2014/main" id="{F2E72FBA-C116-48CC-9BE4-90AE5074586E}"/>
              </a:ext>
            </a:extLst>
          </p:cNvPr>
          <p:cNvGrpSpPr/>
          <p:nvPr/>
        </p:nvGrpSpPr>
        <p:grpSpPr>
          <a:xfrm>
            <a:off x="7435970" y="1915064"/>
            <a:ext cx="3347049" cy="3752491"/>
            <a:chOff x="7435970" y="1915064"/>
            <a:chExt cx="3347049" cy="3752491"/>
          </a:xfrm>
        </p:grpSpPr>
        <p:cxnSp>
          <p:nvCxnSpPr>
            <p:cNvPr id="3" name="Connettore diritto 2">
              <a:extLst>
                <a:ext uri="{FF2B5EF4-FFF2-40B4-BE49-F238E27FC236}">
                  <a16:creationId xmlns:a16="http://schemas.microsoft.com/office/drawing/2014/main" id="{F9316E8D-B7A6-4245-9BE6-0121C6874A29}"/>
                </a:ext>
              </a:extLst>
            </p:cNvPr>
            <p:cNvCxnSpPr/>
            <p:nvPr/>
          </p:nvCxnSpPr>
          <p:spPr>
            <a:xfrm>
              <a:off x="7435970" y="2277374"/>
              <a:ext cx="3347049" cy="3390181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nettore diritto 10">
              <a:extLst>
                <a:ext uri="{FF2B5EF4-FFF2-40B4-BE49-F238E27FC236}">
                  <a16:creationId xmlns:a16="http://schemas.microsoft.com/office/drawing/2014/main" id="{3BC08D59-5895-44BB-AC07-547FD95E190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617227" y="1915064"/>
              <a:ext cx="2104743" cy="3752491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CasellaDiTesto 4">
            <a:extLst>
              <a:ext uri="{FF2B5EF4-FFF2-40B4-BE49-F238E27FC236}">
                <a16:creationId xmlns:a16="http://schemas.microsoft.com/office/drawing/2014/main" id="{CC2E2211-9086-40AD-9101-606705364A71}"/>
              </a:ext>
            </a:extLst>
          </p:cNvPr>
          <p:cNvSpPr txBox="1"/>
          <p:nvPr/>
        </p:nvSpPr>
        <p:spPr>
          <a:xfrm>
            <a:off x="7617227" y="6049140"/>
            <a:ext cx="971757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IEEE 1364-2001</a:t>
            </a:r>
            <a:endParaRPr lang="en-US" b="1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254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9" grpId="0" animBg="1"/>
      <p:bldP spid="22" grpId="0" animBg="1"/>
      <p:bldP spid="23" grpId="0"/>
      <p:bldP spid="24" grpId="0"/>
      <p:bldP spid="29" grpId="0"/>
      <p:bldP spid="30" grpId="0"/>
      <p:bldP spid="12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FA7285F-D787-447D-B359-7021C3EEF8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AF887-6057-4D30-A1DD-E59DF7CB61A4}" type="datetime1">
              <a:rPr lang="en-US" altLang="it-IT"/>
              <a:pPr/>
              <a:t>2/15/2022</a:t>
            </a:fld>
            <a:endParaRPr lang="en-US" altLang="zh-TW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A3E1A56-5171-44DA-9B0D-179AB1D62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C3FAC-2B76-4656-9AAB-45688DC4F6B9}" type="slidenum">
              <a:rPr lang="zh-TW" altLang="en-US"/>
              <a:pPr/>
              <a:t>50</a:t>
            </a:fld>
            <a:endParaRPr lang="en-US" altLang="zh-TW"/>
          </a:p>
        </p:txBody>
      </p:sp>
      <p:sp>
        <p:nvSpPr>
          <p:cNvPr id="165890" name="Rectangle 2">
            <a:extLst>
              <a:ext uri="{FF2B5EF4-FFF2-40B4-BE49-F238E27FC236}">
                <a16:creationId xmlns:a16="http://schemas.microsoft.com/office/drawing/2014/main" id="{A30964A8-3BF0-4D9C-88E6-85F5BDB252D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53562" y="1077302"/>
            <a:ext cx="10515600" cy="1325563"/>
          </a:xfrm>
        </p:spPr>
        <p:txBody>
          <a:bodyPr>
            <a:normAutofit/>
          </a:bodyPr>
          <a:lstStyle/>
          <a:p>
            <a:r>
              <a:rPr lang="it-IT" altLang="zh-TW" sz="3200" b="1" cap="small" dirty="0">
                <a:latin typeface="+mn-lt"/>
                <a:ea typeface="+mn-ea"/>
                <a:cs typeface="+mn-cs"/>
              </a:rPr>
              <a:t>Task Automatic e </a:t>
            </a:r>
            <a:r>
              <a:rPr lang="it-IT" altLang="zh-TW" sz="3200" b="1" cap="small" dirty="0" err="1">
                <a:latin typeface="+mn-lt"/>
                <a:ea typeface="+mn-ea"/>
                <a:cs typeface="+mn-cs"/>
              </a:rPr>
              <a:t>Static</a:t>
            </a:r>
            <a:endParaRPr lang="zh-TW" altLang="en-US" sz="3200" b="1" cap="small" dirty="0">
              <a:latin typeface="+mn-lt"/>
              <a:ea typeface="+mn-ea"/>
              <a:cs typeface="+mn-cs"/>
            </a:endParaRPr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DB381FF9-98E2-4684-B8C8-C22BC166FC61}"/>
              </a:ext>
            </a:extLst>
          </p:cNvPr>
          <p:cNvSpPr txBox="1">
            <a:spLocks/>
          </p:cNvSpPr>
          <p:nvPr/>
        </p:nvSpPr>
        <p:spPr>
          <a:xfrm>
            <a:off x="373453" y="475750"/>
            <a:ext cx="6617282" cy="5882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 err="1"/>
              <a:t>Verification</a:t>
            </a:r>
            <a:r>
              <a:rPr lang="it-IT" altLang="it-IT" sz="3200" b="1" cap="small" dirty="0"/>
              <a:t> con il (System)</a:t>
            </a:r>
            <a:r>
              <a:rPr lang="it-IT" altLang="it-IT" sz="3200" b="1" cap="small" dirty="0" err="1"/>
              <a:t>Verilog</a:t>
            </a:r>
            <a:endParaRPr lang="it-IT" altLang="it-IT" sz="4400" b="1" cap="small" dirty="0"/>
          </a:p>
        </p:txBody>
      </p:sp>
      <p:sp>
        <p:nvSpPr>
          <p:cNvPr id="2" name="CasellaDiTesto 1"/>
          <p:cNvSpPr txBox="1"/>
          <p:nvPr/>
        </p:nvSpPr>
        <p:spPr>
          <a:xfrm>
            <a:off x="7992208" y="1415561"/>
            <a:ext cx="2763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/>
              <a:t>Vediamo qualche esempio:</a:t>
            </a:r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8709" y="2762250"/>
            <a:ext cx="2181225" cy="2933700"/>
          </a:xfrm>
          <a:prstGeom prst="rect">
            <a:avLst/>
          </a:prstGeom>
        </p:spPr>
      </p:pic>
      <p:pic>
        <p:nvPicPr>
          <p:cNvPr id="5" name="Immagin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4839" y="3789484"/>
            <a:ext cx="3267075" cy="1143000"/>
          </a:xfrm>
          <a:prstGeom prst="rect">
            <a:avLst/>
          </a:prstGeom>
        </p:spPr>
      </p:pic>
      <p:sp>
        <p:nvSpPr>
          <p:cNvPr id="9" name="Freccia a destra 8"/>
          <p:cNvSpPr/>
          <p:nvPr/>
        </p:nvSpPr>
        <p:spPr>
          <a:xfrm>
            <a:off x="5046785" y="4132385"/>
            <a:ext cx="1494693" cy="4835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/>
          <p:cNvSpPr/>
          <p:nvPr/>
        </p:nvSpPr>
        <p:spPr>
          <a:xfrm>
            <a:off x="723124" y="4360957"/>
            <a:ext cx="11532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altLang="zh-TW" b="1" cap="small" dirty="0"/>
              <a:t>Task </a:t>
            </a:r>
            <a:r>
              <a:rPr lang="it-IT" altLang="zh-TW" b="1" cap="small" dirty="0" err="1"/>
              <a:t>Static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234000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 animBg="1"/>
      <p:bldP spid="10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FA7285F-D787-447D-B359-7021C3EEF8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AF887-6057-4D30-A1DD-E59DF7CB61A4}" type="datetime1">
              <a:rPr lang="en-US" altLang="it-IT"/>
              <a:pPr/>
              <a:t>2/15/2022</a:t>
            </a:fld>
            <a:endParaRPr lang="en-US" altLang="zh-TW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A3E1A56-5171-44DA-9B0D-179AB1D62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C3FAC-2B76-4656-9AAB-45688DC4F6B9}" type="slidenum">
              <a:rPr lang="zh-TW" altLang="en-US"/>
              <a:pPr/>
              <a:t>51</a:t>
            </a:fld>
            <a:endParaRPr lang="en-US" altLang="zh-TW"/>
          </a:p>
        </p:txBody>
      </p:sp>
      <p:sp>
        <p:nvSpPr>
          <p:cNvPr id="165890" name="Rectangle 2">
            <a:extLst>
              <a:ext uri="{FF2B5EF4-FFF2-40B4-BE49-F238E27FC236}">
                <a16:creationId xmlns:a16="http://schemas.microsoft.com/office/drawing/2014/main" id="{A30964A8-3BF0-4D9C-88E6-85F5BDB252D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53562" y="1077302"/>
            <a:ext cx="10515600" cy="1325563"/>
          </a:xfrm>
        </p:spPr>
        <p:txBody>
          <a:bodyPr>
            <a:normAutofit/>
          </a:bodyPr>
          <a:lstStyle/>
          <a:p>
            <a:r>
              <a:rPr lang="it-IT" altLang="zh-TW" sz="3200" b="1" cap="small" dirty="0">
                <a:latin typeface="+mn-lt"/>
                <a:ea typeface="+mn-ea"/>
                <a:cs typeface="+mn-cs"/>
              </a:rPr>
              <a:t>Task Automatic e </a:t>
            </a:r>
            <a:r>
              <a:rPr lang="it-IT" altLang="zh-TW" sz="3200" b="1" cap="small" dirty="0" err="1">
                <a:latin typeface="+mn-lt"/>
                <a:ea typeface="+mn-ea"/>
                <a:cs typeface="+mn-cs"/>
              </a:rPr>
              <a:t>Static</a:t>
            </a:r>
            <a:endParaRPr lang="zh-TW" altLang="en-US" sz="3200" b="1" cap="small" dirty="0">
              <a:latin typeface="+mn-lt"/>
              <a:ea typeface="+mn-ea"/>
              <a:cs typeface="+mn-cs"/>
            </a:endParaRPr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DB381FF9-98E2-4684-B8C8-C22BC166FC61}"/>
              </a:ext>
            </a:extLst>
          </p:cNvPr>
          <p:cNvSpPr txBox="1">
            <a:spLocks/>
          </p:cNvSpPr>
          <p:nvPr/>
        </p:nvSpPr>
        <p:spPr>
          <a:xfrm>
            <a:off x="373453" y="475750"/>
            <a:ext cx="6617282" cy="5882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 err="1"/>
              <a:t>Verification</a:t>
            </a:r>
            <a:r>
              <a:rPr lang="it-IT" altLang="it-IT" sz="3200" b="1" cap="small" dirty="0"/>
              <a:t> con il (System)</a:t>
            </a:r>
            <a:r>
              <a:rPr lang="it-IT" altLang="it-IT" sz="3200" b="1" cap="small" dirty="0" err="1"/>
              <a:t>Verilog</a:t>
            </a:r>
            <a:endParaRPr lang="it-IT" altLang="it-IT" sz="4400" b="1" cap="small" dirty="0"/>
          </a:p>
        </p:txBody>
      </p:sp>
      <p:sp>
        <p:nvSpPr>
          <p:cNvPr id="2" name="CasellaDiTesto 1"/>
          <p:cNvSpPr txBox="1"/>
          <p:nvPr/>
        </p:nvSpPr>
        <p:spPr>
          <a:xfrm>
            <a:off x="7992208" y="1415561"/>
            <a:ext cx="2763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/>
              <a:t>Vediamo qualche esempio:</a:t>
            </a:r>
          </a:p>
        </p:txBody>
      </p:sp>
      <p:sp>
        <p:nvSpPr>
          <p:cNvPr id="9" name="Freccia a destra 8"/>
          <p:cNvSpPr/>
          <p:nvPr/>
        </p:nvSpPr>
        <p:spPr>
          <a:xfrm>
            <a:off x="5046785" y="4132385"/>
            <a:ext cx="1494693" cy="4835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/>
          <p:cNvSpPr/>
          <p:nvPr/>
        </p:nvSpPr>
        <p:spPr>
          <a:xfrm>
            <a:off x="0" y="4264241"/>
            <a:ext cx="15987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altLang="zh-TW" b="1" cap="small" dirty="0"/>
              <a:t>Task Automatic</a:t>
            </a:r>
            <a:endParaRPr lang="it-IT" dirty="0"/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4922" y="2915017"/>
            <a:ext cx="3133725" cy="2962275"/>
          </a:xfrm>
          <a:prstGeom prst="rect">
            <a:avLst/>
          </a:prstGeom>
        </p:spPr>
      </p:pic>
      <p:pic>
        <p:nvPicPr>
          <p:cNvPr id="11" name="Immagin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1352" y="3782890"/>
            <a:ext cx="3286125" cy="131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909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 animBg="1"/>
      <p:bldP spid="10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FA7285F-D787-447D-B359-7021C3EEF8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AF887-6057-4D30-A1DD-E59DF7CB61A4}" type="datetime1">
              <a:rPr lang="en-US" altLang="it-IT"/>
              <a:pPr/>
              <a:t>2/15/2022</a:t>
            </a:fld>
            <a:endParaRPr lang="en-US" altLang="zh-TW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A3E1A56-5171-44DA-9B0D-179AB1D62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C3FAC-2B76-4656-9AAB-45688DC4F6B9}" type="slidenum">
              <a:rPr lang="zh-TW" altLang="en-US"/>
              <a:pPr/>
              <a:t>52</a:t>
            </a:fld>
            <a:endParaRPr lang="en-US" altLang="zh-TW"/>
          </a:p>
        </p:txBody>
      </p:sp>
      <p:sp>
        <p:nvSpPr>
          <p:cNvPr id="165890" name="Rectangle 2">
            <a:extLst>
              <a:ext uri="{FF2B5EF4-FFF2-40B4-BE49-F238E27FC236}">
                <a16:creationId xmlns:a16="http://schemas.microsoft.com/office/drawing/2014/main" id="{A30964A8-3BF0-4D9C-88E6-85F5BDB252D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53562" y="1077302"/>
            <a:ext cx="10515600" cy="1325563"/>
          </a:xfrm>
        </p:spPr>
        <p:txBody>
          <a:bodyPr>
            <a:normAutofit/>
          </a:bodyPr>
          <a:lstStyle/>
          <a:p>
            <a:r>
              <a:rPr lang="it-IT" altLang="zh-TW" sz="3200" b="1" cap="small" dirty="0">
                <a:latin typeface="+mn-lt"/>
                <a:ea typeface="+mn-ea"/>
                <a:cs typeface="+mn-cs"/>
              </a:rPr>
              <a:t>Task Globali</a:t>
            </a:r>
            <a:endParaRPr lang="zh-TW" altLang="en-US" sz="3200" b="1" cap="small" dirty="0">
              <a:latin typeface="+mn-lt"/>
              <a:ea typeface="+mn-ea"/>
              <a:cs typeface="+mn-cs"/>
            </a:endParaRPr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DB381FF9-98E2-4684-B8C8-C22BC166FC61}"/>
              </a:ext>
            </a:extLst>
          </p:cNvPr>
          <p:cNvSpPr txBox="1">
            <a:spLocks/>
          </p:cNvSpPr>
          <p:nvPr/>
        </p:nvSpPr>
        <p:spPr>
          <a:xfrm>
            <a:off x="373453" y="475750"/>
            <a:ext cx="6617282" cy="5882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 err="1"/>
              <a:t>Verification</a:t>
            </a:r>
            <a:r>
              <a:rPr lang="it-IT" altLang="it-IT" sz="3200" b="1" cap="small" dirty="0"/>
              <a:t> con il (System)</a:t>
            </a:r>
            <a:r>
              <a:rPr lang="it-IT" altLang="it-IT" sz="3200" b="1" cap="small" dirty="0" err="1"/>
              <a:t>Verilog</a:t>
            </a:r>
            <a:endParaRPr lang="it-IT" altLang="it-IT" sz="4400" b="1" cap="small" dirty="0"/>
          </a:p>
        </p:txBody>
      </p:sp>
      <p:sp>
        <p:nvSpPr>
          <p:cNvPr id="9" name="Freccia a destra 8"/>
          <p:cNvSpPr/>
          <p:nvPr/>
        </p:nvSpPr>
        <p:spPr>
          <a:xfrm>
            <a:off x="4747847" y="4633547"/>
            <a:ext cx="1494693" cy="4835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Segnaposto contenuto 2">
            <a:extLst>
              <a:ext uri="{FF2B5EF4-FFF2-40B4-BE49-F238E27FC236}">
                <a16:creationId xmlns:a16="http://schemas.microsoft.com/office/drawing/2014/main" id="{5BDCB03A-1701-43AA-9B5B-9567DDB568B8}"/>
              </a:ext>
            </a:extLst>
          </p:cNvPr>
          <p:cNvSpPr txBox="1">
            <a:spLocks/>
          </p:cNvSpPr>
          <p:nvPr/>
        </p:nvSpPr>
        <p:spPr>
          <a:xfrm>
            <a:off x="563397" y="2146631"/>
            <a:ext cx="6558372" cy="17131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400" dirty="0"/>
              <a:t>Se un task è </a:t>
            </a:r>
            <a:r>
              <a:rPr lang="it-IT" sz="2400" b="1" dirty="0"/>
              <a:t>dichiarato fuori da tutti i </a:t>
            </a:r>
            <a:r>
              <a:rPr lang="it-IT" sz="2400" b="1" dirty="0" err="1"/>
              <a:t>modules</a:t>
            </a:r>
            <a:r>
              <a:rPr lang="it-IT" sz="2400" b="1" dirty="0"/>
              <a:t> </a:t>
            </a:r>
            <a:r>
              <a:rPr lang="it-IT" sz="2400" dirty="0"/>
              <a:t>diventa</a:t>
            </a:r>
            <a:r>
              <a:rPr lang="it-IT" sz="2400" b="1" dirty="0"/>
              <a:t> GLOBALE.</a:t>
            </a:r>
            <a:endParaRPr lang="it-IT" sz="2400" dirty="0"/>
          </a:p>
          <a:p>
            <a:r>
              <a:rPr lang="it-IT" sz="2400" dirty="0"/>
              <a:t>In questo caso può essere invocato dall’interno di ogni modulo presente nel codice.</a:t>
            </a:r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5967" y="3920636"/>
            <a:ext cx="3057525" cy="2076450"/>
          </a:xfrm>
          <a:prstGeom prst="rect">
            <a:avLst/>
          </a:prstGeom>
        </p:spPr>
      </p:pic>
      <p:pic>
        <p:nvPicPr>
          <p:cNvPr id="5" name="Immagin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7068" y="4566504"/>
            <a:ext cx="3133725" cy="71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931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 animBg="1"/>
      <p:bldP spid="12" grpId="0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FA7285F-D787-447D-B359-7021C3EEF8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AF887-6057-4D30-A1DD-E59DF7CB61A4}" type="datetime1">
              <a:rPr lang="en-US" altLang="it-IT"/>
              <a:pPr/>
              <a:t>2/15/2022</a:t>
            </a:fld>
            <a:endParaRPr lang="en-US" altLang="zh-TW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A3E1A56-5171-44DA-9B0D-179AB1D62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C3FAC-2B76-4656-9AAB-45688DC4F6B9}" type="slidenum">
              <a:rPr lang="zh-TW" altLang="en-US"/>
              <a:pPr/>
              <a:t>53</a:t>
            </a:fld>
            <a:endParaRPr lang="en-US" altLang="zh-TW"/>
          </a:p>
        </p:txBody>
      </p:sp>
      <p:sp>
        <p:nvSpPr>
          <p:cNvPr id="165890" name="Rectangle 2">
            <a:extLst>
              <a:ext uri="{FF2B5EF4-FFF2-40B4-BE49-F238E27FC236}">
                <a16:creationId xmlns:a16="http://schemas.microsoft.com/office/drawing/2014/main" id="{A30964A8-3BF0-4D9C-88E6-85F5BDB252D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53562" y="1077302"/>
            <a:ext cx="10515600" cy="1325563"/>
          </a:xfrm>
        </p:spPr>
        <p:txBody>
          <a:bodyPr>
            <a:normAutofit/>
          </a:bodyPr>
          <a:lstStyle/>
          <a:p>
            <a:r>
              <a:rPr lang="it-IT" altLang="zh-TW" sz="3200" b="1" cap="small" dirty="0">
                <a:latin typeface="+mn-lt"/>
                <a:ea typeface="+mn-ea"/>
                <a:cs typeface="+mn-cs"/>
              </a:rPr>
              <a:t>Task  o </a:t>
            </a:r>
            <a:r>
              <a:rPr lang="it-IT" altLang="zh-TW" sz="3200" b="1" cap="small" dirty="0" err="1">
                <a:latin typeface="+mn-lt"/>
                <a:ea typeface="+mn-ea"/>
                <a:cs typeface="+mn-cs"/>
              </a:rPr>
              <a:t>Function</a:t>
            </a:r>
            <a:r>
              <a:rPr lang="it-IT" altLang="zh-TW" sz="3200" b="1" cap="small" dirty="0">
                <a:latin typeface="+mn-lt"/>
                <a:ea typeface="+mn-ea"/>
                <a:cs typeface="+mn-cs"/>
              </a:rPr>
              <a:t>???</a:t>
            </a:r>
            <a:endParaRPr lang="zh-TW" altLang="en-US" sz="3200" b="1" cap="small" dirty="0">
              <a:latin typeface="+mn-lt"/>
              <a:ea typeface="+mn-ea"/>
              <a:cs typeface="+mn-cs"/>
            </a:endParaRPr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DB381FF9-98E2-4684-B8C8-C22BC166FC61}"/>
              </a:ext>
            </a:extLst>
          </p:cNvPr>
          <p:cNvSpPr txBox="1">
            <a:spLocks/>
          </p:cNvSpPr>
          <p:nvPr/>
        </p:nvSpPr>
        <p:spPr>
          <a:xfrm>
            <a:off x="373453" y="475750"/>
            <a:ext cx="6617282" cy="5882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 err="1"/>
              <a:t>Verification</a:t>
            </a:r>
            <a:r>
              <a:rPr lang="it-IT" altLang="it-IT" sz="3200" b="1" cap="small" dirty="0"/>
              <a:t> con il (System)</a:t>
            </a:r>
            <a:r>
              <a:rPr lang="it-IT" altLang="it-IT" sz="3200" b="1" cap="small" dirty="0" err="1"/>
              <a:t>Verilog</a:t>
            </a:r>
            <a:endParaRPr lang="it-IT" altLang="it-IT" sz="4400" b="1" cap="small" dirty="0"/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5BDCB03A-1701-43AA-9B5B-9567DDB568B8}"/>
              </a:ext>
            </a:extLst>
          </p:cNvPr>
          <p:cNvSpPr txBox="1">
            <a:spLocks/>
          </p:cNvSpPr>
          <p:nvPr/>
        </p:nvSpPr>
        <p:spPr>
          <a:xfrm>
            <a:off x="537020" y="2102669"/>
            <a:ext cx="10892980" cy="380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400" dirty="0"/>
              <a:t>Essenzialmente sono entrambe porzioni di codice che vengono invocate dal flusso del programma, MA hanno </a:t>
            </a:r>
            <a:r>
              <a:rPr lang="it-IT" sz="2400" b="1" u="sng" dirty="0"/>
              <a:t>2 differenze sostanziali</a:t>
            </a:r>
            <a:r>
              <a:rPr lang="it-IT" sz="2400" dirty="0"/>
              <a:t>:</a:t>
            </a:r>
            <a:endParaRPr lang="it-IT" sz="2400" b="1" dirty="0"/>
          </a:p>
          <a:p>
            <a:r>
              <a:rPr lang="it-IT" sz="2400" dirty="0"/>
              <a:t>Una </a:t>
            </a:r>
            <a:r>
              <a:rPr lang="it-IT" sz="2400" b="1" dirty="0"/>
              <a:t>funzione</a:t>
            </a:r>
            <a:r>
              <a:rPr lang="it-IT" sz="2400" dirty="0"/>
              <a:t> in (System)</a:t>
            </a:r>
            <a:r>
              <a:rPr lang="it-IT" sz="2400" dirty="0" err="1"/>
              <a:t>Verilog</a:t>
            </a:r>
            <a:r>
              <a:rPr lang="it-IT" sz="2400" dirty="0"/>
              <a:t> viene invocata ed eseguita immediatamente. Non può contenere elementi temporali.</a:t>
            </a:r>
          </a:p>
          <a:p>
            <a:r>
              <a:rPr lang="it-IT" sz="2400" dirty="0"/>
              <a:t>Una </a:t>
            </a:r>
            <a:r>
              <a:rPr lang="it-IT" sz="2400" b="1" dirty="0"/>
              <a:t>funzione</a:t>
            </a:r>
            <a:r>
              <a:rPr lang="it-IT" sz="2400" dirty="0"/>
              <a:t> in (System)</a:t>
            </a:r>
            <a:r>
              <a:rPr lang="it-IT" sz="2400" dirty="0" err="1"/>
              <a:t>Verilog</a:t>
            </a:r>
            <a:r>
              <a:rPr lang="it-IT" sz="2400" dirty="0"/>
              <a:t> può restituire UNA sola uscita, un solo valore.</a:t>
            </a:r>
          </a:p>
          <a:p>
            <a:r>
              <a:rPr lang="it-IT" sz="2400" dirty="0"/>
              <a:t>Un </a:t>
            </a:r>
            <a:r>
              <a:rPr lang="it-IT" sz="2400" b="1" dirty="0"/>
              <a:t>task</a:t>
            </a:r>
            <a:r>
              <a:rPr lang="it-IT" sz="2400" dirty="0"/>
              <a:t> può contenere invece elementi time </a:t>
            </a:r>
            <a:r>
              <a:rPr lang="it-IT" sz="2400" dirty="0" err="1"/>
              <a:t>consuming</a:t>
            </a:r>
            <a:r>
              <a:rPr lang="it-IT" sz="2400" dirty="0"/>
              <a:t> (ritardi, </a:t>
            </a:r>
            <a:r>
              <a:rPr lang="it-IT" sz="2400" dirty="0" err="1"/>
              <a:t>wait</a:t>
            </a:r>
            <a:r>
              <a:rPr lang="it-IT" sz="2400" dirty="0"/>
              <a:t> </a:t>
            </a:r>
            <a:r>
              <a:rPr lang="it-IT" sz="2400" dirty="0" err="1"/>
              <a:t>statements</a:t>
            </a:r>
            <a:r>
              <a:rPr lang="it-IT" sz="2400" dirty="0"/>
              <a:t>, ecc..)</a:t>
            </a:r>
          </a:p>
          <a:p>
            <a:r>
              <a:rPr lang="it-IT" sz="2400" dirty="0"/>
              <a:t>Un </a:t>
            </a:r>
            <a:r>
              <a:rPr lang="it-IT" sz="2400" b="1" dirty="0"/>
              <a:t>task</a:t>
            </a:r>
            <a:r>
              <a:rPr lang="it-IT" sz="2400" dirty="0"/>
              <a:t> può avere molte uscite.</a:t>
            </a:r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7887" y="4764698"/>
            <a:ext cx="4162425" cy="184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949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A4A48A2-096C-41FC-81F8-87DA882BBE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012" y="1241258"/>
            <a:ext cx="7000775" cy="4375484"/>
          </a:xfrm>
          <a:prstGeom prst="rect">
            <a:avLst/>
          </a:prstGeom>
        </p:spPr>
      </p:pic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94D8969C-5302-4395-9BB2-F722C83BFBD5}"/>
              </a:ext>
            </a:extLst>
          </p:cNvPr>
          <p:cNvSpPr txBox="1">
            <a:spLocks/>
          </p:cNvSpPr>
          <p:nvPr/>
        </p:nvSpPr>
        <p:spPr>
          <a:xfrm>
            <a:off x="373452" y="450811"/>
            <a:ext cx="11465621" cy="7904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/>
              <a:t>RTL design…con il </a:t>
            </a:r>
            <a:r>
              <a:rPr lang="it-IT" altLang="it-IT" sz="3200" b="1" cap="small" dirty="0" err="1"/>
              <a:t>Verilog</a:t>
            </a:r>
            <a:r>
              <a:rPr lang="it-IT" altLang="it-IT" sz="3200" b="1" cap="small" dirty="0"/>
              <a:t>:  </a:t>
            </a:r>
            <a:r>
              <a:rPr lang="it-IT" altLang="it-IT" sz="2400" b="1" cap="small" dirty="0">
                <a:solidFill>
                  <a:srgbClr val="FF0000"/>
                </a:solidFill>
              </a:rPr>
              <a:t>Esempio 6 </a:t>
            </a:r>
            <a:br>
              <a:rPr lang="it-IT" altLang="it-IT" sz="2400" b="1" cap="small" dirty="0">
                <a:solidFill>
                  <a:srgbClr val="FF0000"/>
                </a:solidFill>
              </a:rPr>
            </a:br>
            <a:r>
              <a:rPr lang="it-IT" altLang="it-IT" sz="2400" b="1" cap="small" dirty="0">
                <a:solidFill>
                  <a:srgbClr val="FF0000"/>
                </a:solidFill>
              </a:rPr>
              <a:t>project_6_Esempio con Tasks</a:t>
            </a:r>
            <a:endParaRPr lang="it-IT" altLang="it-IT" sz="4400" b="1" cap="small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EB7ECD-39F6-4387-BC63-08A5CD82C613}"/>
              </a:ext>
            </a:extLst>
          </p:cNvPr>
          <p:cNvSpPr txBox="1"/>
          <p:nvPr/>
        </p:nvSpPr>
        <p:spPr>
          <a:xfrm>
            <a:off x="7867485" y="2186246"/>
            <a:ext cx="34006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Esempio di come impiegare i task in un progetto </a:t>
            </a:r>
            <a:r>
              <a:rPr lang="it-IT" dirty="0" err="1"/>
              <a:t>Verilog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521011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F7BF0C-AEBD-4638-878E-659EE38B1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Open </a:t>
            </a:r>
            <a:r>
              <a:rPr lang="it-IT" dirty="0" err="1"/>
              <a:t>Vivado</a:t>
            </a:r>
            <a:r>
              <a:rPr lang="it-IT" dirty="0"/>
              <a:t>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FE149E-277C-42A3-8BDA-BBF56B16F1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31240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olo 13"/>
          <p:cNvSpPr>
            <a:spLocks noGrp="1"/>
          </p:cNvSpPr>
          <p:nvPr>
            <p:ph type="title"/>
          </p:nvPr>
        </p:nvSpPr>
        <p:spPr>
          <a:xfrm>
            <a:off x="151190" y="62398"/>
            <a:ext cx="5691166" cy="832757"/>
          </a:xfrm>
        </p:spPr>
        <p:txBody>
          <a:bodyPr>
            <a:normAutofit/>
          </a:bodyPr>
          <a:lstStyle/>
          <a:p>
            <a:r>
              <a:rPr lang="en-US" b="1" cap="small" dirty="0">
                <a:latin typeface="+mn-lt"/>
                <a:ea typeface="+mn-ea"/>
                <a:cs typeface="+mn-cs"/>
              </a:rPr>
              <a:t>Finite State Machine  (FSM)</a:t>
            </a:r>
            <a:endParaRPr lang="en-GB" b="1" cap="small" dirty="0">
              <a:latin typeface="+mn-lt"/>
              <a:ea typeface="+mn-ea"/>
              <a:cs typeface="+mn-cs"/>
            </a:endParaRPr>
          </a:p>
        </p:txBody>
      </p:sp>
      <p:sp>
        <p:nvSpPr>
          <p:cNvPr id="3" name="CasellaDiTesto 2"/>
          <p:cNvSpPr txBox="1"/>
          <p:nvPr/>
        </p:nvSpPr>
        <p:spPr>
          <a:xfrm>
            <a:off x="6660293" y="2178471"/>
            <a:ext cx="541524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b="1" dirty="0">
                <a:latin typeface="+mj-lt"/>
              </a:rPr>
              <a:t>E’ un’astrazione matematica del funzionamento di un circuito sequenziale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dirty="0"/>
              <a:t>Trova applicazione anche nell’informatica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dirty="0"/>
              <a:t>Viene descritto da un grafo dove vengono visualizzati gli stati permessi in cui si può trovare la macchina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dirty="0"/>
              <a:t>Il passaggio da uno stato all’altro è dettato dalle condizioni di transizione</a:t>
            </a:r>
            <a:br>
              <a:rPr lang="it-IT" sz="2000" dirty="0"/>
            </a:br>
            <a:endParaRPr lang="en-GB" sz="2000" dirty="0"/>
          </a:p>
        </p:txBody>
      </p:sp>
      <p:sp>
        <p:nvSpPr>
          <p:cNvPr id="10" name="Rettangolo 9"/>
          <p:cNvSpPr/>
          <p:nvPr/>
        </p:nvSpPr>
        <p:spPr>
          <a:xfrm>
            <a:off x="2675315" y="2316884"/>
            <a:ext cx="1563010" cy="10398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1" name="Rettangolo 50"/>
          <p:cNvSpPr/>
          <p:nvPr/>
        </p:nvSpPr>
        <p:spPr>
          <a:xfrm>
            <a:off x="2951701" y="3678153"/>
            <a:ext cx="1563010" cy="10398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2" name="Rettangolo 51"/>
          <p:cNvSpPr/>
          <p:nvPr/>
        </p:nvSpPr>
        <p:spPr>
          <a:xfrm>
            <a:off x="2641739" y="5196986"/>
            <a:ext cx="1563010" cy="10398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60" name="Gruppo 59"/>
          <p:cNvGrpSpPr/>
          <p:nvPr/>
        </p:nvGrpSpPr>
        <p:grpSpPr>
          <a:xfrm>
            <a:off x="2824082" y="1747391"/>
            <a:ext cx="5017893" cy="4516814"/>
            <a:chOff x="4250782" y="1081732"/>
            <a:chExt cx="5017893" cy="4516814"/>
          </a:xfrm>
        </p:grpSpPr>
        <p:sp>
          <p:nvSpPr>
            <p:cNvPr id="50" name="CasellaDiTesto 49"/>
            <p:cNvSpPr txBox="1"/>
            <p:nvPr/>
          </p:nvSpPr>
          <p:spPr>
            <a:xfrm>
              <a:off x="7795130" y="5229214"/>
              <a:ext cx="14735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Other STATEs</a:t>
              </a:r>
              <a:endParaRPr lang="en-GB" b="1" dirty="0">
                <a:solidFill>
                  <a:srgbClr val="FF0000"/>
                </a:solidFill>
              </a:endParaRPr>
            </a:p>
          </p:txBody>
        </p:sp>
        <p:cxnSp>
          <p:nvCxnSpPr>
            <p:cNvPr id="49" name="Connettore 2 48"/>
            <p:cNvCxnSpPr/>
            <p:nvPr/>
          </p:nvCxnSpPr>
          <p:spPr>
            <a:xfrm flipH="1" flipV="1">
              <a:off x="4542928" y="3638145"/>
              <a:ext cx="3126020" cy="1775735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3" name="Gruppo 52"/>
            <p:cNvGrpSpPr/>
            <p:nvPr/>
          </p:nvGrpSpPr>
          <p:grpSpPr>
            <a:xfrm>
              <a:off x="4250782" y="1081732"/>
              <a:ext cx="2871075" cy="1186271"/>
              <a:chOff x="5899266" y="1185793"/>
              <a:chExt cx="2871075" cy="1186271"/>
            </a:xfrm>
          </p:grpSpPr>
          <p:sp>
            <p:nvSpPr>
              <p:cNvPr id="8" name="CasellaDiTesto 7"/>
              <p:cNvSpPr txBox="1"/>
              <p:nvPr/>
            </p:nvSpPr>
            <p:spPr>
              <a:xfrm>
                <a:off x="7296796" y="1185793"/>
                <a:ext cx="147354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solidFill>
                      <a:srgbClr val="FF0000"/>
                    </a:solidFill>
                  </a:rPr>
                  <a:t>INITIAL STATE</a:t>
                </a:r>
                <a:endParaRPr lang="en-GB" b="1" dirty="0">
                  <a:solidFill>
                    <a:srgbClr val="FF0000"/>
                  </a:solidFill>
                </a:endParaRPr>
              </a:p>
            </p:txBody>
          </p:sp>
          <p:cxnSp>
            <p:nvCxnSpPr>
              <p:cNvPr id="7" name="Connettore 2 6"/>
              <p:cNvCxnSpPr/>
              <p:nvPr/>
            </p:nvCxnSpPr>
            <p:spPr>
              <a:xfrm flipH="1">
                <a:off x="5899266" y="1550653"/>
                <a:ext cx="1952786" cy="821411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4" name="Connettore 2 53"/>
            <p:cNvCxnSpPr/>
            <p:nvPr/>
          </p:nvCxnSpPr>
          <p:spPr>
            <a:xfrm flipH="1" flipV="1">
              <a:off x="4250782" y="5128868"/>
              <a:ext cx="3379928" cy="285012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6" name="Gruppo 55"/>
            <p:cNvGrpSpPr/>
            <p:nvPr/>
          </p:nvGrpSpPr>
          <p:grpSpPr>
            <a:xfrm>
              <a:off x="4361995" y="2087260"/>
              <a:ext cx="2481517" cy="798551"/>
              <a:chOff x="6973434" y="1185793"/>
              <a:chExt cx="2481517" cy="798551"/>
            </a:xfrm>
          </p:grpSpPr>
          <p:sp>
            <p:nvSpPr>
              <p:cNvPr id="57" name="CasellaDiTesto 56"/>
              <p:cNvSpPr txBox="1"/>
              <p:nvPr/>
            </p:nvSpPr>
            <p:spPr>
              <a:xfrm>
                <a:off x="7296796" y="1185793"/>
                <a:ext cx="215815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solidFill>
                      <a:srgbClr val="0070C0"/>
                    </a:solidFill>
                  </a:rPr>
                  <a:t>transition conditions</a:t>
                </a:r>
                <a:endParaRPr lang="en-GB" b="1" dirty="0">
                  <a:solidFill>
                    <a:srgbClr val="0070C0"/>
                  </a:solidFill>
                </a:endParaRPr>
              </a:p>
            </p:txBody>
          </p:sp>
          <p:cxnSp>
            <p:nvCxnSpPr>
              <p:cNvPr id="58" name="Connettore 2 57"/>
              <p:cNvCxnSpPr/>
              <p:nvPr/>
            </p:nvCxnSpPr>
            <p:spPr>
              <a:xfrm flipH="1">
                <a:off x="6973434" y="1550653"/>
                <a:ext cx="878618" cy="433691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1" name="Ovale 60"/>
          <p:cNvSpPr/>
          <p:nvPr/>
        </p:nvSpPr>
        <p:spPr>
          <a:xfrm>
            <a:off x="1714406" y="2756412"/>
            <a:ext cx="898769" cy="853220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b="1">
                <a:solidFill>
                  <a:schemeClr val="tx1"/>
                </a:solidFill>
              </a:rPr>
              <a:t>IDLE</a:t>
            </a:r>
            <a:endParaRPr lang="it-IT" sz="1100" b="1" dirty="0">
              <a:solidFill>
                <a:srgbClr val="FF0000"/>
              </a:solidFill>
            </a:endParaRPr>
          </a:p>
        </p:txBody>
      </p:sp>
      <p:sp>
        <p:nvSpPr>
          <p:cNvPr id="62" name="Ovale 61"/>
          <p:cNvSpPr/>
          <p:nvPr/>
        </p:nvSpPr>
        <p:spPr>
          <a:xfrm>
            <a:off x="2056936" y="3933597"/>
            <a:ext cx="898769" cy="853220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b="1">
                <a:solidFill>
                  <a:schemeClr val="tx1"/>
                </a:solidFill>
              </a:rPr>
              <a:t>EDGE</a:t>
            </a:r>
            <a:endParaRPr lang="it-IT" sz="1000" b="1" dirty="0">
              <a:solidFill>
                <a:srgbClr val="FF0000"/>
              </a:solidFill>
            </a:endParaRPr>
          </a:p>
        </p:txBody>
      </p:sp>
      <p:sp>
        <p:nvSpPr>
          <p:cNvPr id="63" name="Ovale 62"/>
          <p:cNvSpPr/>
          <p:nvPr/>
        </p:nvSpPr>
        <p:spPr>
          <a:xfrm>
            <a:off x="1801541" y="5147797"/>
            <a:ext cx="898769" cy="853220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b="1">
                <a:solidFill>
                  <a:schemeClr val="tx1"/>
                </a:solidFill>
              </a:rPr>
              <a:t>VETO</a:t>
            </a:r>
            <a:endParaRPr lang="it-IT" sz="1000" b="1" dirty="0">
              <a:solidFill>
                <a:srgbClr val="FF0000"/>
              </a:solidFill>
            </a:endParaRPr>
          </a:p>
        </p:txBody>
      </p:sp>
      <p:cxnSp>
        <p:nvCxnSpPr>
          <p:cNvPr id="65" name="Connettore 7 64"/>
          <p:cNvCxnSpPr>
            <a:stCxn id="61" idx="6"/>
            <a:endCxn id="62" idx="0"/>
          </p:cNvCxnSpPr>
          <p:nvPr/>
        </p:nvCxnSpPr>
        <p:spPr>
          <a:xfrm flipH="1">
            <a:off x="2506321" y="3183022"/>
            <a:ext cx="106854" cy="750575"/>
          </a:xfrm>
          <a:prstGeom prst="curvedConnector4">
            <a:avLst>
              <a:gd name="adj1" fmla="val -213937"/>
              <a:gd name="adj2" fmla="val 7841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ttore 7 66"/>
          <p:cNvCxnSpPr>
            <a:stCxn id="61" idx="1"/>
            <a:endCxn id="61" idx="7"/>
          </p:cNvCxnSpPr>
          <p:nvPr/>
        </p:nvCxnSpPr>
        <p:spPr>
          <a:xfrm rot="5400000" flipH="1" flipV="1">
            <a:off x="2163790" y="2563601"/>
            <a:ext cx="12700" cy="635525"/>
          </a:xfrm>
          <a:prstGeom prst="curvedConnector3">
            <a:avLst>
              <a:gd name="adj1" fmla="val 563385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nettore 7 73"/>
          <p:cNvCxnSpPr>
            <a:stCxn id="63" idx="3"/>
            <a:endCxn id="61" idx="2"/>
          </p:cNvCxnSpPr>
          <p:nvPr/>
        </p:nvCxnSpPr>
        <p:spPr>
          <a:xfrm rot="5400000" flipH="1">
            <a:off x="477263" y="4420166"/>
            <a:ext cx="2693044" cy="218757"/>
          </a:xfrm>
          <a:prstGeom prst="curvedConnector4">
            <a:avLst>
              <a:gd name="adj1" fmla="val -13128"/>
              <a:gd name="adj2" fmla="val 63576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onnettore 7 76"/>
          <p:cNvCxnSpPr>
            <a:stCxn id="62" idx="3"/>
          </p:cNvCxnSpPr>
          <p:nvPr/>
        </p:nvCxnSpPr>
        <p:spPr>
          <a:xfrm rot="5400000">
            <a:off x="1846717" y="4855145"/>
            <a:ext cx="535120" cy="148562"/>
          </a:xfrm>
          <a:prstGeom prst="curvedConnector3">
            <a:avLst>
              <a:gd name="adj1" fmla="val -517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6134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olo 13"/>
          <p:cNvSpPr>
            <a:spLocks noGrp="1"/>
          </p:cNvSpPr>
          <p:nvPr>
            <p:ph type="title"/>
          </p:nvPr>
        </p:nvSpPr>
        <p:spPr>
          <a:xfrm>
            <a:off x="269576" y="288194"/>
            <a:ext cx="5691166" cy="832757"/>
          </a:xfrm>
        </p:spPr>
        <p:txBody>
          <a:bodyPr>
            <a:normAutofit/>
          </a:bodyPr>
          <a:lstStyle/>
          <a:p>
            <a:r>
              <a:rPr lang="en-US" b="1" cap="small" dirty="0">
                <a:latin typeface="+mn-lt"/>
                <a:ea typeface="+mn-ea"/>
                <a:cs typeface="+mn-cs"/>
              </a:rPr>
              <a:t>Finite State Machine </a:t>
            </a:r>
            <a:endParaRPr lang="en-GB" b="1" cap="small" dirty="0">
              <a:latin typeface="+mn-lt"/>
              <a:ea typeface="+mn-ea"/>
              <a:cs typeface="+mn-cs"/>
            </a:endParaRPr>
          </a:p>
        </p:txBody>
      </p:sp>
      <p:sp>
        <p:nvSpPr>
          <p:cNvPr id="25" name="CasellaDiTesto 24"/>
          <p:cNvSpPr txBox="1"/>
          <p:nvPr/>
        </p:nvSpPr>
        <p:spPr>
          <a:xfrm>
            <a:off x="4599665" y="1393691"/>
            <a:ext cx="32550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Finite State Machin e</a:t>
            </a:r>
            <a:endParaRPr lang="en-GB" sz="2800" dirty="0">
              <a:solidFill>
                <a:schemeClr val="bg1"/>
              </a:solidFill>
            </a:endParaRPr>
          </a:p>
        </p:txBody>
      </p:sp>
      <p:sp>
        <p:nvSpPr>
          <p:cNvPr id="3" name="CasellaDiTesto 2"/>
          <p:cNvSpPr txBox="1"/>
          <p:nvPr/>
        </p:nvSpPr>
        <p:spPr>
          <a:xfrm>
            <a:off x="338606" y="1510336"/>
            <a:ext cx="30448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dirty="0" err="1"/>
              <a:t>Tipical</a:t>
            </a:r>
            <a:r>
              <a:rPr lang="it-IT" sz="2800" dirty="0"/>
              <a:t> </a:t>
            </a:r>
            <a:r>
              <a:rPr lang="it-IT" sz="2800" dirty="0" err="1"/>
              <a:t>applications</a:t>
            </a:r>
            <a:r>
              <a:rPr lang="it-IT" sz="2800" dirty="0"/>
              <a:t>:</a:t>
            </a:r>
            <a:endParaRPr lang="en-GB" sz="2800" dirty="0"/>
          </a:p>
        </p:txBody>
      </p:sp>
      <p:sp>
        <p:nvSpPr>
          <p:cNvPr id="2" name="CasellaDiTesto 1"/>
          <p:cNvSpPr txBox="1"/>
          <p:nvPr/>
        </p:nvSpPr>
        <p:spPr>
          <a:xfrm>
            <a:off x="269576" y="2572014"/>
            <a:ext cx="344222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Controllers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Pattern </a:t>
            </a:r>
            <a:r>
              <a:rPr lang="it-IT" dirty="0" err="1"/>
              <a:t>recognitions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Protocol</a:t>
            </a:r>
            <a:r>
              <a:rPr lang="it-IT" dirty="0"/>
              <a:t> </a:t>
            </a:r>
            <a:r>
              <a:rPr lang="it-IT" dirty="0" err="1"/>
              <a:t>formatters</a:t>
            </a:r>
            <a:r>
              <a:rPr lang="it-IT" dirty="0"/>
              <a:t> and </a:t>
            </a:r>
            <a:r>
              <a:rPr lang="it-IT" dirty="0" err="1"/>
              <a:t>parsing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6" name="CasellaDiTesto 2">
            <a:extLst>
              <a:ext uri="{FF2B5EF4-FFF2-40B4-BE49-F238E27FC236}">
                <a16:creationId xmlns:a16="http://schemas.microsoft.com/office/drawing/2014/main" id="{0391BC85-21E3-4896-A33E-AA50F5ACD5D2}"/>
              </a:ext>
            </a:extLst>
          </p:cNvPr>
          <p:cNvSpPr txBox="1"/>
          <p:nvPr/>
        </p:nvSpPr>
        <p:spPr>
          <a:xfrm>
            <a:off x="5471573" y="925409"/>
            <a:ext cx="541524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b="1" dirty="0">
                <a:latin typeface="+mj-lt"/>
              </a:rPr>
              <a:t>Nel mondo del FW trova tantissime applicazioni</a:t>
            </a:r>
            <a:br>
              <a:rPr lang="it-IT" sz="2000" b="1" dirty="0">
                <a:latin typeface="+mj-lt"/>
              </a:rPr>
            </a:br>
            <a:endParaRPr lang="it-IT" sz="2000" b="1" dirty="0"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b="1" dirty="0">
                <a:latin typeface="+mj-lt"/>
              </a:rPr>
              <a:t>Per esempio noi che facciamo acquisizione dati da rivelatori, spesso ci troviamo a dover impacchettare i dati in frame, strutture e la FSM è assolutamente perfetta</a:t>
            </a:r>
            <a:br>
              <a:rPr lang="it-IT" sz="2000" dirty="0"/>
            </a:br>
            <a:endParaRPr lang="en-GB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E8FF01-2E19-4E4A-B4A4-5369F64523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727" y="3850640"/>
            <a:ext cx="3291073" cy="30073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A5AD1EA-FE8B-410A-88FF-AAD00436F9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1573" y="3175161"/>
            <a:ext cx="5897987" cy="3537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389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 build="p"/>
      <p:bldP spid="6" grpId="0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8A442-56E4-4677-AFB8-10BD08E33475}" type="slidenum">
              <a:rPr lang="it-IT" smtClean="0"/>
              <a:t>58</a:t>
            </a:fld>
            <a:endParaRPr lang="it-IT"/>
          </a:p>
        </p:txBody>
      </p:sp>
      <p:sp>
        <p:nvSpPr>
          <p:cNvPr id="5" name="CasellaDiTesto 4"/>
          <p:cNvSpPr txBox="1"/>
          <p:nvPr/>
        </p:nvSpPr>
        <p:spPr>
          <a:xfrm>
            <a:off x="652989" y="2044005"/>
            <a:ext cx="9099065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Arial Black" panose="020B0A04020102020204" pitchFamily="34" charset="0"/>
              </a:rPr>
              <a:t>Mealy vs. Moore </a:t>
            </a:r>
            <a:r>
              <a:rPr lang="en-US" sz="1400" b="1" dirty="0">
                <a:solidFill>
                  <a:srgbClr val="FF0000"/>
                </a:solidFill>
                <a:latin typeface="Arial Black" panose="020B0A04020102020204" pitchFamily="34" charset="0"/>
              </a:rPr>
              <a:t>Styles</a:t>
            </a:r>
          </a:p>
          <a:p>
            <a:r>
              <a:rPr lang="en-US" sz="1400" dirty="0"/>
              <a:t>Mealy  state-machine determines the output values based on both the current state </a:t>
            </a:r>
            <a:r>
              <a:rPr lang="en-US" sz="1400" dirty="0" err="1"/>
              <a:t>state</a:t>
            </a:r>
            <a:r>
              <a:rPr lang="en-US" sz="1400" dirty="0"/>
              <a:t> as well as the inputs to the state-machine, whereas Moore determines its outputs solely on the state.  </a:t>
            </a:r>
            <a:br>
              <a:rPr lang="en-US" sz="1400" dirty="0"/>
            </a:br>
            <a:br>
              <a:rPr lang="en-US" sz="1400" dirty="0"/>
            </a:br>
            <a:r>
              <a:rPr lang="en-US" sz="1400" dirty="0">
                <a:latin typeface="Arial Black" panose="020B0A04020102020204" pitchFamily="34" charset="0"/>
              </a:rPr>
              <a:t>One-hot vs. Binary </a:t>
            </a:r>
            <a:r>
              <a:rPr lang="en-US" sz="1400" dirty="0">
                <a:solidFill>
                  <a:srgbClr val="FF0000"/>
                </a:solidFill>
                <a:latin typeface="Arial Black" panose="020B0A04020102020204" pitchFamily="34" charset="0"/>
              </a:rPr>
              <a:t>Encoding</a:t>
            </a:r>
            <a:endParaRPr lang="en-US" sz="1400" dirty="0"/>
          </a:p>
          <a:p>
            <a:r>
              <a:rPr lang="en-US" sz="1400" dirty="0"/>
              <a:t>There are several encoding methods for state-machine design however the two most popular for FPGA or CPLD design are binary and one-hot. </a:t>
            </a:r>
          </a:p>
          <a:p>
            <a:endParaRPr lang="en-US" sz="1400" dirty="0"/>
          </a:p>
          <a:p>
            <a:r>
              <a:rPr lang="en-US" sz="1600" b="1" dirty="0">
                <a:latin typeface="Arial Black" panose="020B0A04020102020204" pitchFamily="34" charset="0"/>
              </a:rPr>
              <a:t>Safe vs. Fast </a:t>
            </a:r>
            <a:endParaRPr lang="en-US" sz="1400" dirty="0"/>
          </a:p>
          <a:p>
            <a:r>
              <a:rPr lang="en-US" sz="1400" dirty="0"/>
              <a:t>When coding a state-machine, there are two generally conflicting goals that must be understood, safe vs. fast.  A safe state-machine implementation  claims more logic resources.</a:t>
            </a:r>
          </a:p>
          <a:p>
            <a:endParaRPr lang="it-IT" dirty="0"/>
          </a:p>
        </p:txBody>
      </p:sp>
      <p:pic>
        <p:nvPicPr>
          <p:cNvPr id="9" name="Immagin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1989" y="3951486"/>
            <a:ext cx="2066925" cy="2333625"/>
          </a:xfrm>
          <a:prstGeom prst="rect">
            <a:avLst/>
          </a:prstGeom>
        </p:spPr>
      </p:pic>
      <p:sp>
        <p:nvSpPr>
          <p:cNvPr id="6" name="Titolo 13">
            <a:extLst>
              <a:ext uri="{FF2B5EF4-FFF2-40B4-BE49-F238E27FC236}">
                <a16:creationId xmlns:a16="http://schemas.microsoft.com/office/drawing/2014/main" id="{4AEB7FCF-B06D-4C7F-82C1-BEE7FD1843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190" y="62398"/>
            <a:ext cx="6158170" cy="852002"/>
          </a:xfrm>
        </p:spPr>
        <p:txBody>
          <a:bodyPr>
            <a:normAutofit fontScale="90000"/>
          </a:bodyPr>
          <a:lstStyle/>
          <a:p>
            <a:r>
              <a:rPr lang="en-US" b="1" cap="small" dirty="0">
                <a:latin typeface="+mn-lt"/>
                <a:ea typeface="+mn-ea"/>
                <a:cs typeface="+mn-cs"/>
              </a:rPr>
              <a:t>Finite State Machine  (FSM)</a:t>
            </a:r>
            <a:endParaRPr lang="en-GB" b="1" cap="small" dirty="0"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2360093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CasellaDiTesto 24"/>
          <p:cNvSpPr txBox="1"/>
          <p:nvPr/>
        </p:nvSpPr>
        <p:spPr>
          <a:xfrm>
            <a:off x="4599665" y="1393691"/>
            <a:ext cx="32550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Finite State Machin e</a:t>
            </a:r>
            <a:endParaRPr lang="en-GB" sz="2800" dirty="0">
              <a:solidFill>
                <a:schemeClr val="bg1"/>
              </a:solidFill>
            </a:endParaRPr>
          </a:p>
        </p:txBody>
      </p:sp>
      <p:grpSp>
        <p:nvGrpSpPr>
          <p:cNvPr id="2" name="Gruppo 1"/>
          <p:cNvGrpSpPr/>
          <p:nvPr/>
        </p:nvGrpSpPr>
        <p:grpSpPr>
          <a:xfrm>
            <a:off x="2817772" y="1655301"/>
            <a:ext cx="4823626" cy="4399811"/>
            <a:chOff x="2817772" y="1655301"/>
            <a:chExt cx="4823626" cy="4399811"/>
          </a:xfrm>
        </p:grpSpPr>
        <p:pic>
          <p:nvPicPr>
            <p:cNvPr id="6" name="Immagin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40737" y="1655301"/>
              <a:ext cx="4800661" cy="4390348"/>
            </a:xfrm>
            <a:prstGeom prst="rect">
              <a:avLst/>
            </a:prstGeom>
          </p:spPr>
        </p:pic>
        <p:sp>
          <p:nvSpPr>
            <p:cNvPr id="7" name="Rettangolo 6"/>
            <p:cNvSpPr/>
            <p:nvPr/>
          </p:nvSpPr>
          <p:spPr>
            <a:xfrm>
              <a:off x="2817772" y="1664764"/>
              <a:ext cx="4800661" cy="4390348"/>
            </a:xfrm>
            <a:prstGeom prst="rect">
              <a:avLst/>
            </a:prstGeom>
            <a:noFill/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8" name="CasellaDiTesto 7"/>
          <p:cNvSpPr txBox="1"/>
          <p:nvPr/>
        </p:nvSpPr>
        <p:spPr>
          <a:xfrm>
            <a:off x="8372495" y="1646290"/>
            <a:ext cx="20097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>
                <a:latin typeface="Arial Black" panose="020B0A04020102020204" pitchFamily="34" charset="0"/>
              </a:rPr>
              <a:t>FSM with </a:t>
            </a:r>
            <a:br>
              <a:rPr lang="it-IT" b="1" dirty="0">
                <a:latin typeface="Arial Black" panose="020B0A04020102020204" pitchFamily="34" charset="0"/>
              </a:rPr>
            </a:br>
            <a:r>
              <a:rPr lang="it-IT" b="1" dirty="0">
                <a:latin typeface="Arial Black" panose="020B0A04020102020204" pitchFamily="34" charset="0"/>
              </a:rPr>
              <a:t>16 </a:t>
            </a:r>
            <a:r>
              <a:rPr lang="it-IT" b="1" dirty="0" err="1">
                <a:latin typeface="Arial Black" panose="020B0A04020102020204" pitchFamily="34" charset="0"/>
              </a:rPr>
              <a:t>states</a:t>
            </a:r>
            <a:endParaRPr lang="it-IT" b="1" dirty="0">
              <a:latin typeface="Arial Black" panose="020B0A04020102020204" pitchFamily="34" charset="0"/>
            </a:endParaRPr>
          </a:p>
        </p:txBody>
      </p:sp>
      <p:sp>
        <p:nvSpPr>
          <p:cNvPr id="10" name="CasellaDiTesto 9"/>
          <p:cNvSpPr txBox="1"/>
          <p:nvPr/>
        </p:nvSpPr>
        <p:spPr>
          <a:xfrm>
            <a:off x="2769183" y="6378947"/>
            <a:ext cx="54872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b="1" dirty="0">
                <a:latin typeface="Arial Black" panose="020B0A04020102020204" pitchFamily="34" charset="0"/>
              </a:rPr>
              <a:t>TAP Controller</a:t>
            </a:r>
          </a:p>
        </p:txBody>
      </p:sp>
      <p:grpSp>
        <p:nvGrpSpPr>
          <p:cNvPr id="9" name="Gruppo 8"/>
          <p:cNvGrpSpPr/>
          <p:nvPr/>
        </p:nvGrpSpPr>
        <p:grpSpPr>
          <a:xfrm>
            <a:off x="8706367" y="3078506"/>
            <a:ext cx="2133059" cy="3108280"/>
            <a:chOff x="8706367" y="3078506"/>
            <a:chExt cx="2133059" cy="3108280"/>
          </a:xfrm>
        </p:grpSpPr>
        <p:pic>
          <p:nvPicPr>
            <p:cNvPr id="11" name="Immagine 1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06367" y="3447838"/>
              <a:ext cx="2133059" cy="2738948"/>
            </a:xfrm>
            <a:prstGeom prst="rect">
              <a:avLst/>
            </a:prstGeom>
          </p:spPr>
        </p:pic>
        <p:sp>
          <p:nvSpPr>
            <p:cNvPr id="4" name="CasellaDiTesto 3"/>
            <p:cNvSpPr txBox="1"/>
            <p:nvPr/>
          </p:nvSpPr>
          <p:spPr>
            <a:xfrm>
              <a:off x="9524645" y="3078506"/>
              <a:ext cx="6413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JTAG</a:t>
              </a:r>
              <a:endParaRPr lang="en-GB" b="1" dirty="0"/>
            </a:p>
          </p:txBody>
        </p:sp>
      </p:grpSp>
      <p:sp>
        <p:nvSpPr>
          <p:cNvPr id="12" name="Titolo 13">
            <a:extLst>
              <a:ext uri="{FF2B5EF4-FFF2-40B4-BE49-F238E27FC236}">
                <a16:creationId xmlns:a16="http://schemas.microsoft.com/office/drawing/2014/main" id="{8A3D03A7-405B-464D-AFA8-74F9A080A6B8}"/>
              </a:ext>
            </a:extLst>
          </p:cNvPr>
          <p:cNvSpPr txBox="1">
            <a:spLocks/>
          </p:cNvSpPr>
          <p:nvPr/>
        </p:nvSpPr>
        <p:spPr>
          <a:xfrm>
            <a:off x="269576" y="288194"/>
            <a:ext cx="5691166" cy="832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cap="small">
                <a:latin typeface="+mn-lt"/>
                <a:ea typeface="+mn-ea"/>
                <a:cs typeface="+mn-cs"/>
              </a:rPr>
              <a:t>Finite State Machine </a:t>
            </a:r>
            <a:endParaRPr lang="en-GB" b="1" cap="small" dirty="0"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69517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854B6-9AED-4321-984D-CF2A1F156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0DC17E-7E2B-4ABF-A1A1-00613ED3C1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989C40-3E0D-4C88-8F21-FF8A7ACE2D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878" y="1537335"/>
            <a:ext cx="5028126" cy="492791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13E754D-FD06-46E2-BEE6-949418440A1D}"/>
              </a:ext>
            </a:extLst>
          </p:cNvPr>
          <p:cNvSpPr txBox="1"/>
          <p:nvPr/>
        </p:nvSpPr>
        <p:spPr>
          <a:xfrm>
            <a:off x="5495402" y="641552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hlinkClick r:id="rId3"/>
              </a:rPr>
              <a:t>Verilog-2001 Quick Reference Guide (sutherland-hdl.com)</a:t>
            </a:r>
            <a:endParaRPr lang="it-IT" dirty="0"/>
          </a:p>
        </p:txBody>
      </p:sp>
      <p:sp>
        <p:nvSpPr>
          <p:cNvPr id="8" name="CasellaDiTesto 4">
            <a:extLst>
              <a:ext uri="{FF2B5EF4-FFF2-40B4-BE49-F238E27FC236}">
                <a16:creationId xmlns:a16="http://schemas.microsoft.com/office/drawing/2014/main" id="{E1292F1C-D291-469A-97D6-2C8AD1EC7C62}"/>
              </a:ext>
            </a:extLst>
          </p:cNvPr>
          <p:cNvSpPr txBox="1"/>
          <p:nvPr/>
        </p:nvSpPr>
        <p:spPr>
          <a:xfrm>
            <a:off x="6863693" y="2941873"/>
            <a:ext cx="971757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IEEE 1364-2001</a:t>
            </a:r>
            <a:endParaRPr lang="en-US" b="1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34B88B1E-67F6-4658-99C7-BEC3F3921AEF}"/>
              </a:ext>
            </a:extLst>
          </p:cNvPr>
          <p:cNvSpPr txBox="1">
            <a:spLocks/>
          </p:cNvSpPr>
          <p:nvPr/>
        </p:nvSpPr>
        <p:spPr>
          <a:xfrm>
            <a:off x="373453" y="467283"/>
            <a:ext cx="4938380" cy="5882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/>
              <a:t>RTL design…con il </a:t>
            </a:r>
            <a:r>
              <a:rPr lang="it-IT" altLang="it-IT" sz="3200" b="1" cap="small" dirty="0" err="1"/>
              <a:t>Verilog</a:t>
            </a:r>
            <a:endParaRPr lang="it-IT" altLang="it-IT" sz="4400" b="1" cap="small" dirty="0"/>
          </a:p>
        </p:txBody>
      </p:sp>
    </p:spTree>
    <p:extLst>
      <p:ext uri="{BB962C8B-B14F-4D97-AF65-F5344CB8AC3E}">
        <p14:creationId xmlns:p14="http://schemas.microsoft.com/office/powerpoint/2010/main" val="2750149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CasellaDiTesto 24"/>
          <p:cNvSpPr txBox="1"/>
          <p:nvPr/>
        </p:nvSpPr>
        <p:spPr>
          <a:xfrm>
            <a:off x="4599665" y="1393691"/>
            <a:ext cx="32550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Finite State Machin e</a:t>
            </a:r>
            <a:endParaRPr lang="en-GB" sz="2800" dirty="0">
              <a:solidFill>
                <a:schemeClr val="bg1"/>
              </a:solidFill>
            </a:endParaRPr>
          </a:p>
        </p:txBody>
      </p:sp>
      <p:sp>
        <p:nvSpPr>
          <p:cNvPr id="10" name="CasellaDiTesto 9"/>
          <p:cNvSpPr txBox="1"/>
          <p:nvPr/>
        </p:nvSpPr>
        <p:spPr>
          <a:xfrm>
            <a:off x="2769183" y="6378947"/>
            <a:ext cx="54872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b="1" dirty="0">
                <a:latin typeface="Arial Black" panose="020B0A04020102020204" pitchFamily="34" charset="0"/>
              </a:rPr>
              <a:t>LCD Controller</a:t>
            </a:r>
          </a:p>
        </p:txBody>
      </p:sp>
      <p:pic>
        <p:nvPicPr>
          <p:cNvPr id="2052" name="Picture 4" descr="https://eewiki.net/download/attachments/4096079/lcd_controller_state_diagram_new.JPG?version=1&amp;modificationDate=1339620076950&amp;api=v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1157" y="1469262"/>
            <a:ext cx="6410325" cy="2009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eewiki.net/download/attachments/4096079/lcd_controller_block.jpg?version=2&amp;modificationDate=1326917567433&amp;api=v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4637" y="4069755"/>
            <a:ext cx="3792151" cy="1494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ttangolo 2"/>
          <p:cNvSpPr/>
          <p:nvPr/>
        </p:nvSpPr>
        <p:spPr>
          <a:xfrm>
            <a:off x="7734637" y="6378947"/>
            <a:ext cx="393037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dirty="0"/>
              <a:t>https://eewiki.net/pages/viewpage.action?pageId=4096079</a:t>
            </a:r>
          </a:p>
        </p:txBody>
      </p:sp>
      <p:sp>
        <p:nvSpPr>
          <p:cNvPr id="8" name="Titolo 13">
            <a:extLst>
              <a:ext uri="{FF2B5EF4-FFF2-40B4-BE49-F238E27FC236}">
                <a16:creationId xmlns:a16="http://schemas.microsoft.com/office/drawing/2014/main" id="{63AE4FA5-EE32-4F5B-8094-6124C015D056}"/>
              </a:ext>
            </a:extLst>
          </p:cNvPr>
          <p:cNvSpPr txBox="1">
            <a:spLocks/>
          </p:cNvSpPr>
          <p:nvPr/>
        </p:nvSpPr>
        <p:spPr>
          <a:xfrm>
            <a:off x="269576" y="288194"/>
            <a:ext cx="5691166" cy="832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cap="small">
                <a:latin typeface="+mn-lt"/>
                <a:ea typeface="+mn-ea"/>
                <a:cs typeface="+mn-cs"/>
              </a:rPr>
              <a:t>Finite State Machine </a:t>
            </a:r>
            <a:endParaRPr lang="en-GB" b="1" cap="small" dirty="0"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6089573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CasellaDiTesto 24"/>
          <p:cNvSpPr txBox="1"/>
          <p:nvPr/>
        </p:nvSpPr>
        <p:spPr>
          <a:xfrm>
            <a:off x="4599665" y="1393691"/>
            <a:ext cx="32550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Finite State Machin e</a:t>
            </a:r>
            <a:endParaRPr lang="en-GB" sz="2800" dirty="0">
              <a:solidFill>
                <a:schemeClr val="bg1"/>
              </a:solidFill>
            </a:endParaRPr>
          </a:p>
        </p:txBody>
      </p:sp>
      <p:sp>
        <p:nvSpPr>
          <p:cNvPr id="10" name="CasellaDiTesto 9"/>
          <p:cNvSpPr txBox="1"/>
          <p:nvPr/>
        </p:nvSpPr>
        <p:spPr>
          <a:xfrm>
            <a:off x="2769183" y="6378947"/>
            <a:ext cx="54872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b="1" dirty="0">
                <a:latin typeface="Arial Black" panose="020B0A04020102020204" pitchFamily="34" charset="0"/>
              </a:rPr>
              <a:t>I2C Controller</a:t>
            </a:r>
          </a:p>
        </p:txBody>
      </p:sp>
      <p:pic>
        <p:nvPicPr>
          <p:cNvPr id="1026" name="Picture 2" descr="https://www.eewiki.net/download/attachments/10125324/i2c_master_state_diagram.JPG?version=2&amp;modificationDate=1403295587093&amp;api=v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1220" y="1241204"/>
            <a:ext cx="4143148" cy="4964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www.eewiki.net/download/attachments/10125324/i2c_master_block_diagram.JPG?version=2&amp;modificationDate=1354048433007&amp;api=v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3205" y="2168908"/>
            <a:ext cx="3206119" cy="1554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sellaDiTesto 1"/>
          <p:cNvSpPr txBox="1"/>
          <p:nvPr/>
        </p:nvSpPr>
        <p:spPr>
          <a:xfrm>
            <a:off x="7854723" y="6471279"/>
            <a:ext cx="40089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https://eewiki.net/pages/viewpage.action?pageId=10125324</a:t>
            </a:r>
          </a:p>
        </p:txBody>
      </p:sp>
      <p:sp>
        <p:nvSpPr>
          <p:cNvPr id="8" name="Titolo 13">
            <a:extLst>
              <a:ext uri="{FF2B5EF4-FFF2-40B4-BE49-F238E27FC236}">
                <a16:creationId xmlns:a16="http://schemas.microsoft.com/office/drawing/2014/main" id="{A631F3FF-2235-4430-8DCE-FC997230A625}"/>
              </a:ext>
            </a:extLst>
          </p:cNvPr>
          <p:cNvSpPr txBox="1">
            <a:spLocks/>
          </p:cNvSpPr>
          <p:nvPr/>
        </p:nvSpPr>
        <p:spPr>
          <a:xfrm>
            <a:off x="269576" y="288194"/>
            <a:ext cx="5691166" cy="832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cap="small">
                <a:latin typeface="+mn-lt"/>
                <a:ea typeface="+mn-ea"/>
                <a:cs typeface="+mn-cs"/>
              </a:rPr>
              <a:t>Finite State Machine </a:t>
            </a:r>
            <a:endParaRPr lang="en-GB" b="1" cap="small" dirty="0"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7792686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CasellaDiTesto 24"/>
          <p:cNvSpPr txBox="1"/>
          <p:nvPr/>
        </p:nvSpPr>
        <p:spPr>
          <a:xfrm>
            <a:off x="4599665" y="1393691"/>
            <a:ext cx="32550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Finite State Machin e</a:t>
            </a:r>
            <a:endParaRPr lang="en-GB" sz="2800" dirty="0">
              <a:solidFill>
                <a:schemeClr val="bg1"/>
              </a:solidFill>
            </a:endParaRPr>
          </a:p>
        </p:txBody>
      </p:sp>
      <p:sp>
        <p:nvSpPr>
          <p:cNvPr id="10" name="CasellaDiTesto 9"/>
          <p:cNvSpPr txBox="1"/>
          <p:nvPr/>
        </p:nvSpPr>
        <p:spPr>
          <a:xfrm>
            <a:off x="608778" y="5706120"/>
            <a:ext cx="114363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b="1" dirty="0">
                <a:latin typeface="Arial Black" panose="020B0A04020102020204" pitchFamily="34" charset="0"/>
              </a:rPr>
              <a:t>Una parte combinatoria e una sequenziale contenente una memoria</a:t>
            </a:r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0737" y="2243077"/>
            <a:ext cx="8391525" cy="2571750"/>
          </a:xfrm>
          <a:prstGeom prst="rect">
            <a:avLst/>
          </a:prstGeom>
        </p:spPr>
      </p:pic>
      <p:sp>
        <p:nvSpPr>
          <p:cNvPr id="3" name="Rettangolo 2"/>
          <p:cNvSpPr/>
          <p:nvPr/>
        </p:nvSpPr>
        <p:spPr>
          <a:xfrm>
            <a:off x="3918857" y="2917371"/>
            <a:ext cx="1509486" cy="146594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ttangolo 6"/>
          <p:cNvSpPr/>
          <p:nvPr/>
        </p:nvSpPr>
        <p:spPr>
          <a:xfrm>
            <a:off x="6227194" y="2795980"/>
            <a:ext cx="1509486" cy="201884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ttangolo 7"/>
          <p:cNvSpPr/>
          <p:nvPr/>
        </p:nvSpPr>
        <p:spPr>
          <a:xfrm>
            <a:off x="8531902" y="2795980"/>
            <a:ext cx="2700359" cy="146594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CasellaDiTesto 3"/>
          <p:cNvSpPr txBox="1"/>
          <p:nvPr/>
        </p:nvSpPr>
        <p:spPr>
          <a:xfrm>
            <a:off x="8845003" y="1797147"/>
            <a:ext cx="18156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b="1" dirty="0"/>
              <a:t>MOORE FSM</a:t>
            </a:r>
            <a:endParaRPr lang="en-GB" sz="2400" b="1" dirty="0"/>
          </a:p>
        </p:txBody>
      </p:sp>
      <p:sp>
        <p:nvSpPr>
          <p:cNvPr id="5" name="CasellaDiTesto 4"/>
          <p:cNvSpPr txBox="1"/>
          <p:nvPr/>
        </p:nvSpPr>
        <p:spPr>
          <a:xfrm>
            <a:off x="5326134" y="1313510"/>
            <a:ext cx="15980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 err="1"/>
              <a:t>next_state</a:t>
            </a:r>
            <a:r>
              <a:rPr lang="it-IT" b="1" dirty="0"/>
              <a:t>(NS)</a:t>
            </a:r>
            <a:endParaRPr lang="en-GB" b="1" dirty="0"/>
          </a:p>
        </p:txBody>
      </p:sp>
      <p:cxnSp>
        <p:nvCxnSpPr>
          <p:cNvPr id="9" name="Connettore 2 8"/>
          <p:cNvCxnSpPr/>
          <p:nvPr/>
        </p:nvCxnSpPr>
        <p:spPr>
          <a:xfrm>
            <a:off x="5931743" y="1741819"/>
            <a:ext cx="12707" cy="175196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asellaDiTesto 15"/>
          <p:cNvSpPr txBox="1"/>
          <p:nvPr/>
        </p:nvSpPr>
        <p:spPr>
          <a:xfrm>
            <a:off x="7655118" y="1054567"/>
            <a:ext cx="1927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 err="1"/>
              <a:t>present_state</a:t>
            </a:r>
            <a:r>
              <a:rPr lang="it-IT" b="1" dirty="0"/>
              <a:t> (PS)</a:t>
            </a:r>
            <a:endParaRPr lang="en-GB" b="1" dirty="0"/>
          </a:p>
        </p:txBody>
      </p:sp>
      <p:cxnSp>
        <p:nvCxnSpPr>
          <p:cNvPr id="17" name="Connettore 2 16"/>
          <p:cNvCxnSpPr/>
          <p:nvPr/>
        </p:nvCxnSpPr>
        <p:spPr>
          <a:xfrm>
            <a:off x="8260727" y="1482876"/>
            <a:ext cx="12707" cy="175196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olo 13">
            <a:extLst>
              <a:ext uri="{FF2B5EF4-FFF2-40B4-BE49-F238E27FC236}">
                <a16:creationId xmlns:a16="http://schemas.microsoft.com/office/drawing/2014/main" id="{BB0804B4-0181-4C3F-984C-F12881EA3448}"/>
              </a:ext>
            </a:extLst>
          </p:cNvPr>
          <p:cNvSpPr txBox="1">
            <a:spLocks/>
          </p:cNvSpPr>
          <p:nvPr/>
        </p:nvSpPr>
        <p:spPr>
          <a:xfrm>
            <a:off x="269576" y="288194"/>
            <a:ext cx="5691166" cy="832757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cap="small" dirty="0">
                <a:latin typeface="+mn-lt"/>
                <a:ea typeface="+mn-ea"/>
                <a:cs typeface="+mn-cs"/>
              </a:rPr>
              <a:t>Finite State Machine</a:t>
            </a:r>
            <a:br>
              <a:rPr lang="en-US" b="1" cap="small" dirty="0">
                <a:latin typeface="+mn-lt"/>
                <a:ea typeface="+mn-ea"/>
                <a:cs typeface="+mn-cs"/>
              </a:rPr>
            </a:br>
            <a:r>
              <a:rPr lang="en-US" sz="2600" b="1" cap="small" dirty="0">
                <a:latin typeface="+mn-lt"/>
                <a:ea typeface="+mn-ea"/>
                <a:cs typeface="+mn-cs"/>
              </a:rPr>
              <a:t>la </a:t>
            </a:r>
            <a:r>
              <a:rPr lang="en-US" sz="2600" b="1" cap="small" dirty="0" err="1">
                <a:latin typeface="+mn-lt"/>
                <a:ea typeface="+mn-ea"/>
                <a:cs typeface="+mn-cs"/>
              </a:rPr>
              <a:t>Struttura</a:t>
            </a:r>
            <a:r>
              <a:rPr lang="en-US" sz="2600" b="1" cap="small" dirty="0">
                <a:latin typeface="+mn-lt"/>
                <a:ea typeface="+mn-ea"/>
                <a:cs typeface="+mn-cs"/>
              </a:rPr>
              <a:t> </a:t>
            </a:r>
            <a:endParaRPr lang="en-GB" b="1" cap="small" dirty="0"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14067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3" grpId="0" animBg="1"/>
      <p:bldP spid="7" grpId="0" animBg="1"/>
      <p:bldP spid="8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70DB16D-C7EB-4743-BB19-08E8A3CF04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  <p:sp>
        <p:nvSpPr>
          <p:cNvPr id="9" name="Rettangolo 8"/>
          <p:cNvSpPr/>
          <p:nvPr/>
        </p:nvSpPr>
        <p:spPr>
          <a:xfrm>
            <a:off x="4586513" y="2979057"/>
            <a:ext cx="2080293" cy="270684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olo 13">
            <a:extLst>
              <a:ext uri="{FF2B5EF4-FFF2-40B4-BE49-F238E27FC236}">
                <a16:creationId xmlns:a16="http://schemas.microsoft.com/office/drawing/2014/main" id="{934F2294-79FD-45EE-87C0-A0F2B7B26610}"/>
              </a:ext>
            </a:extLst>
          </p:cNvPr>
          <p:cNvSpPr txBox="1">
            <a:spLocks/>
          </p:cNvSpPr>
          <p:nvPr/>
        </p:nvSpPr>
        <p:spPr>
          <a:xfrm>
            <a:off x="6096000" y="240393"/>
            <a:ext cx="5691166" cy="83275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cap="small" dirty="0">
                <a:latin typeface="+mn-lt"/>
                <a:ea typeface="+mn-ea"/>
                <a:cs typeface="+mn-cs"/>
              </a:rPr>
              <a:t>Finite State Machine </a:t>
            </a:r>
            <a:endParaRPr lang="en-GB" b="1" cap="small" dirty="0"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40397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7"/>
          <p:cNvSpPr/>
          <p:nvPr/>
        </p:nvSpPr>
        <p:spPr>
          <a:xfrm>
            <a:off x="1973943" y="3928383"/>
            <a:ext cx="4122057" cy="3995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ttangolo 9"/>
          <p:cNvSpPr/>
          <p:nvPr/>
        </p:nvSpPr>
        <p:spPr>
          <a:xfrm>
            <a:off x="2126343" y="4022727"/>
            <a:ext cx="4122057" cy="2471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ttangolo 10"/>
          <p:cNvSpPr/>
          <p:nvPr/>
        </p:nvSpPr>
        <p:spPr>
          <a:xfrm>
            <a:off x="3875314" y="6632573"/>
            <a:ext cx="5268686" cy="3995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tolo 13"/>
          <p:cNvSpPr txBox="1">
            <a:spLocks/>
          </p:cNvSpPr>
          <p:nvPr/>
        </p:nvSpPr>
        <p:spPr>
          <a:xfrm>
            <a:off x="5415307" y="2454052"/>
            <a:ext cx="5691166" cy="832757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Template FSM</a:t>
            </a:r>
            <a:endParaRPr lang="en-GB" sz="4000" b="1" dirty="0">
              <a:latin typeface="Arial" panose="020B0604020202020204" pitchFamily="34" charset="0"/>
              <a:ea typeface="Arial Unicode MS" panose="020B0604020202020204" pitchFamily="34" charset="-128"/>
              <a:cs typeface="Arial" panose="020B0604020202020204" pitchFamily="34" charset="0"/>
            </a:endParaRPr>
          </a:p>
        </p:txBody>
      </p:sp>
      <p:sp>
        <p:nvSpPr>
          <p:cNvPr id="9" name="Titolo 13">
            <a:extLst>
              <a:ext uri="{FF2B5EF4-FFF2-40B4-BE49-F238E27FC236}">
                <a16:creationId xmlns:a16="http://schemas.microsoft.com/office/drawing/2014/main" id="{3C263DAB-C88A-4CC9-8925-C6F6E76E1130}"/>
              </a:ext>
            </a:extLst>
          </p:cNvPr>
          <p:cNvSpPr txBox="1">
            <a:spLocks/>
          </p:cNvSpPr>
          <p:nvPr/>
        </p:nvSpPr>
        <p:spPr>
          <a:xfrm>
            <a:off x="269576" y="288194"/>
            <a:ext cx="5691166" cy="83275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cap="small">
                <a:latin typeface="+mn-lt"/>
                <a:ea typeface="+mn-ea"/>
                <a:cs typeface="+mn-cs"/>
              </a:rPr>
              <a:t>Finite State Machine </a:t>
            </a:r>
            <a:endParaRPr lang="en-GB" b="1" cap="small" dirty="0">
              <a:latin typeface="+mn-lt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F599615-956F-4D94-A8D3-7AA0AB8116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386" y="983916"/>
            <a:ext cx="4210249" cy="5888934"/>
          </a:xfrm>
          <a:prstGeom prst="rect">
            <a:avLst/>
          </a:prstGeom>
        </p:spPr>
      </p:pic>
      <p:sp>
        <p:nvSpPr>
          <p:cNvPr id="13" name="CasellaDiTesto 9">
            <a:extLst>
              <a:ext uri="{FF2B5EF4-FFF2-40B4-BE49-F238E27FC236}">
                <a16:creationId xmlns:a16="http://schemas.microsoft.com/office/drawing/2014/main" id="{2C246AFE-913F-436F-9BA6-5F9823C92AAD}"/>
              </a:ext>
            </a:extLst>
          </p:cNvPr>
          <p:cNvSpPr txBox="1"/>
          <p:nvPr/>
        </p:nvSpPr>
        <p:spPr>
          <a:xfrm>
            <a:off x="5061634" y="5361710"/>
            <a:ext cx="69835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 err="1">
                <a:latin typeface="Arial Black" panose="020B0A04020102020204" pitchFamily="34" charset="0"/>
              </a:rPr>
              <a:t>Vivado</a:t>
            </a:r>
            <a:r>
              <a:rPr lang="it-IT" sz="2400" b="1" dirty="0">
                <a:latin typeface="Arial Black" panose="020B0A04020102020204" pitchFamily="34" charset="0"/>
              </a:rPr>
              <a:t>, </a:t>
            </a:r>
            <a:r>
              <a:rPr lang="it-IT" sz="2400" b="1" dirty="0" err="1">
                <a:latin typeface="Arial Black" panose="020B0A04020102020204" pitchFamily="34" charset="0"/>
              </a:rPr>
              <a:t>Quartus</a:t>
            </a:r>
            <a:r>
              <a:rPr lang="it-IT" sz="2400" b="1" dirty="0">
                <a:latin typeface="Arial Black" panose="020B0A04020102020204" pitchFamily="34" charset="0"/>
              </a:rPr>
              <a:t> offrono template già pronti per chi non si ricorda la sintassi</a:t>
            </a:r>
          </a:p>
        </p:txBody>
      </p:sp>
    </p:spTree>
    <p:extLst>
      <p:ext uri="{BB962C8B-B14F-4D97-AF65-F5344CB8AC3E}">
        <p14:creationId xmlns:p14="http://schemas.microsoft.com/office/powerpoint/2010/main" val="4016987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A4A48A2-096C-41FC-81F8-87DA882BBE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012" y="1774658"/>
            <a:ext cx="7000775" cy="4375484"/>
          </a:xfrm>
          <a:prstGeom prst="rect">
            <a:avLst/>
          </a:prstGeom>
        </p:spPr>
      </p:pic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94D8969C-5302-4395-9BB2-F722C83BFBD5}"/>
              </a:ext>
            </a:extLst>
          </p:cNvPr>
          <p:cNvSpPr txBox="1">
            <a:spLocks/>
          </p:cNvSpPr>
          <p:nvPr/>
        </p:nvSpPr>
        <p:spPr>
          <a:xfrm>
            <a:off x="373452" y="450811"/>
            <a:ext cx="11465621" cy="7904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/>
              <a:t>RTL design…con il </a:t>
            </a:r>
            <a:r>
              <a:rPr lang="it-IT" altLang="it-IT" sz="3200" b="1" cap="small" dirty="0" err="1"/>
              <a:t>Verilog</a:t>
            </a:r>
            <a:r>
              <a:rPr lang="it-IT" altLang="it-IT" sz="3200" b="1" cap="small" dirty="0"/>
              <a:t>:  </a:t>
            </a:r>
            <a:r>
              <a:rPr lang="it-IT" altLang="it-IT" sz="2400" b="1" cap="small" dirty="0">
                <a:solidFill>
                  <a:srgbClr val="FF0000"/>
                </a:solidFill>
              </a:rPr>
              <a:t>Esempio 6 </a:t>
            </a:r>
            <a:br>
              <a:rPr lang="it-IT" altLang="it-IT" sz="2400" b="1" cap="small" dirty="0">
                <a:solidFill>
                  <a:srgbClr val="FF0000"/>
                </a:solidFill>
              </a:rPr>
            </a:br>
            <a:r>
              <a:rPr lang="it-IT" altLang="it-IT" sz="2400" b="1" cap="small" dirty="0">
                <a:solidFill>
                  <a:srgbClr val="FF0000"/>
                </a:solidFill>
              </a:rPr>
              <a:t>project_6_Esempio FSM</a:t>
            </a:r>
            <a:endParaRPr lang="it-IT" altLang="it-IT" sz="4400" b="1" cap="small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6EBDAD-2A24-4D07-AD51-2871997D0AF9}"/>
              </a:ext>
            </a:extLst>
          </p:cNvPr>
          <p:cNvSpPr txBox="1"/>
          <p:nvPr/>
        </p:nvSpPr>
        <p:spPr>
          <a:xfrm>
            <a:off x="7950612" y="1945178"/>
            <a:ext cx="34006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Costruiamo un piccolo controller e guardiamo che succede in hardware e in simulazione</a:t>
            </a:r>
          </a:p>
        </p:txBody>
      </p:sp>
    </p:spTree>
    <p:extLst>
      <p:ext uri="{BB962C8B-B14F-4D97-AF65-F5344CB8AC3E}">
        <p14:creationId xmlns:p14="http://schemas.microsoft.com/office/powerpoint/2010/main" val="3107652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/>
          <p:cNvSpPr/>
          <p:nvPr/>
        </p:nvSpPr>
        <p:spPr>
          <a:xfrm>
            <a:off x="367701" y="386972"/>
            <a:ext cx="6016840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create_project</a:t>
            </a:r>
            <a:r>
              <a:rPr lang="en-GB" dirty="0"/>
              <a:t>    </a:t>
            </a:r>
            <a:r>
              <a:rPr lang="en-GB" dirty="0">
                <a:solidFill>
                  <a:srgbClr val="FF0000"/>
                </a:solidFill>
              </a:rPr>
              <a:t>CMOD_FSM0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 err="1"/>
              <a:t>set_property</a:t>
            </a:r>
            <a:r>
              <a:rPr lang="en-GB" b="1" dirty="0"/>
              <a:t> </a:t>
            </a:r>
            <a:r>
              <a:rPr lang="en-GB" b="1" dirty="0" err="1"/>
              <a:t>target_language</a:t>
            </a:r>
            <a:r>
              <a:rPr lang="en-GB" b="1" dirty="0"/>
              <a:t> </a:t>
            </a:r>
            <a:r>
              <a:rPr lang="en-GB" dirty="0"/>
              <a:t>Verilog [</a:t>
            </a:r>
            <a:r>
              <a:rPr lang="en-GB" dirty="0" err="1"/>
              <a:t>current_project</a:t>
            </a:r>
            <a:r>
              <a:rPr lang="en-GB" dirty="0"/>
              <a:t>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 err="1"/>
              <a:t>set_property</a:t>
            </a:r>
            <a:r>
              <a:rPr lang="en-GB" b="1" dirty="0"/>
              <a:t> </a:t>
            </a:r>
            <a:r>
              <a:rPr lang="en-GB" b="1" dirty="0" err="1"/>
              <a:t>simulator_language</a:t>
            </a:r>
            <a:r>
              <a:rPr lang="en-GB" b="1" dirty="0"/>
              <a:t> </a:t>
            </a:r>
            <a:r>
              <a:rPr lang="en-GB" dirty="0"/>
              <a:t>Verilog [</a:t>
            </a:r>
            <a:r>
              <a:rPr lang="en-GB" dirty="0" err="1"/>
              <a:t>current_project</a:t>
            </a:r>
            <a:r>
              <a:rPr lang="en-GB" dirty="0"/>
              <a:t>]</a:t>
            </a:r>
          </a:p>
          <a:p>
            <a:endParaRPr lang="en-GB" dirty="0"/>
          </a:p>
        </p:txBody>
      </p:sp>
      <p:sp>
        <p:nvSpPr>
          <p:cNvPr id="3" name="Ovale 2"/>
          <p:cNvSpPr/>
          <p:nvPr/>
        </p:nvSpPr>
        <p:spPr>
          <a:xfrm>
            <a:off x="3165230" y="4162704"/>
            <a:ext cx="898769" cy="853220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400" b="1" dirty="0">
                <a:solidFill>
                  <a:schemeClr val="tx1"/>
                </a:solidFill>
              </a:rPr>
              <a:t>S0</a:t>
            </a:r>
            <a:br>
              <a:rPr lang="it-IT" sz="1400" b="1" dirty="0">
                <a:solidFill>
                  <a:schemeClr val="tx1"/>
                </a:solidFill>
              </a:rPr>
            </a:br>
            <a:r>
              <a:rPr lang="it-IT" sz="1400" b="1" dirty="0">
                <a:solidFill>
                  <a:schemeClr val="tx1"/>
                </a:solidFill>
              </a:rPr>
              <a:t>----</a:t>
            </a:r>
            <a:br>
              <a:rPr lang="it-IT" sz="1400" b="1" dirty="0">
                <a:solidFill>
                  <a:schemeClr val="tx1"/>
                </a:solidFill>
              </a:rPr>
            </a:br>
            <a:r>
              <a:rPr lang="it-IT" sz="1400" b="1" dirty="0">
                <a:solidFill>
                  <a:srgbClr val="FF0000"/>
                </a:solidFill>
              </a:rPr>
              <a:t>00</a:t>
            </a:r>
          </a:p>
        </p:txBody>
      </p:sp>
      <p:sp>
        <p:nvSpPr>
          <p:cNvPr id="4" name="Ovale 3"/>
          <p:cNvSpPr/>
          <p:nvPr/>
        </p:nvSpPr>
        <p:spPr>
          <a:xfrm>
            <a:off x="4828232" y="3736094"/>
            <a:ext cx="898769" cy="853220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400" b="1" dirty="0">
                <a:solidFill>
                  <a:schemeClr val="tx1"/>
                </a:solidFill>
              </a:rPr>
              <a:t>S1</a:t>
            </a:r>
            <a:br>
              <a:rPr lang="it-IT" sz="1400" b="1" dirty="0">
                <a:solidFill>
                  <a:schemeClr val="tx1"/>
                </a:solidFill>
              </a:rPr>
            </a:br>
            <a:r>
              <a:rPr lang="it-IT" sz="1400" b="1" dirty="0">
                <a:solidFill>
                  <a:schemeClr val="tx1"/>
                </a:solidFill>
              </a:rPr>
              <a:t>----</a:t>
            </a:r>
            <a:br>
              <a:rPr lang="it-IT" sz="1400" b="1" dirty="0">
                <a:solidFill>
                  <a:schemeClr val="tx1"/>
                </a:solidFill>
              </a:rPr>
            </a:br>
            <a:r>
              <a:rPr lang="it-IT" sz="1400" b="1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5" name="Ovale 4"/>
          <p:cNvSpPr/>
          <p:nvPr/>
        </p:nvSpPr>
        <p:spPr>
          <a:xfrm>
            <a:off x="6797429" y="3736094"/>
            <a:ext cx="898769" cy="853220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400" b="1" dirty="0">
                <a:solidFill>
                  <a:schemeClr val="tx1"/>
                </a:solidFill>
              </a:rPr>
              <a:t>S2</a:t>
            </a:r>
            <a:br>
              <a:rPr lang="it-IT" sz="1400" b="1" dirty="0">
                <a:solidFill>
                  <a:schemeClr val="tx1"/>
                </a:solidFill>
              </a:rPr>
            </a:br>
            <a:r>
              <a:rPr lang="it-IT" sz="1400" b="1" dirty="0">
                <a:solidFill>
                  <a:schemeClr val="tx1"/>
                </a:solidFill>
              </a:rPr>
              <a:t>----</a:t>
            </a:r>
            <a:br>
              <a:rPr lang="it-IT" sz="1400" b="1" dirty="0">
                <a:solidFill>
                  <a:schemeClr val="tx1"/>
                </a:solidFill>
              </a:rPr>
            </a:br>
            <a:r>
              <a:rPr lang="it-IT" sz="1400" b="1" dirty="0">
                <a:solidFill>
                  <a:srgbClr val="FF0000"/>
                </a:solidFill>
              </a:rPr>
              <a:t>01</a:t>
            </a:r>
          </a:p>
        </p:txBody>
      </p:sp>
      <p:sp>
        <p:nvSpPr>
          <p:cNvPr id="6" name="Ovale 5"/>
          <p:cNvSpPr/>
          <p:nvPr/>
        </p:nvSpPr>
        <p:spPr>
          <a:xfrm>
            <a:off x="8288772" y="4162704"/>
            <a:ext cx="898769" cy="853220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400" b="1" dirty="0">
                <a:solidFill>
                  <a:schemeClr val="tx1"/>
                </a:solidFill>
              </a:rPr>
              <a:t>S3</a:t>
            </a:r>
            <a:br>
              <a:rPr lang="it-IT" sz="1400" b="1" dirty="0">
                <a:solidFill>
                  <a:schemeClr val="tx1"/>
                </a:solidFill>
              </a:rPr>
            </a:br>
            <a:r>
              <a:rPr lang="it-IT" sz="1400" b="1" dirty="0">
                <a:solidFill>
                  <a:schemeClr val="tx1"/>
                </a:solidFill>
              </a:rPr>
              <a:t>----</a:t>
            </a:r>
            <a:br>
              <a:rPr lang="it-IT" sz="1400" b="1" dirty="0">
                <a:solidFill>
                  <a:schemeClr val="tx1"/>
                </a:solidFill>
              </a:rPr>
            </a:br>
            <a:r>
              <a:rPr lang="it-IT" sz="1400" b="1" dirty="0">
                <a:solidFill>
                  <a:srgbClr val="FF0000"/>
                </a:solidFill>
              </a:rPr>
              <a:t>11</a:t>
            </a:r>
          </a:p>
        </p:txBody>
      </p:sp>
      <p:cxnSp>
        <p:nvCxnSpPr>
          <p:cNvPr id="15" name="Connettore 7 14"/>
          <p:cNvCxnSpPr>
            <a:stCxn id="6" idx="4"/>
            <a:endCxn id="3" idx="4"/>
          </p:cNvCxnSpPr>
          <p:nvPr/>
        </p:nvCxnSpPr>
        <p:spPr>
          <a:xfrm rot="5400000">
            <a:off x="6176386" y="2454153"/>
            <a:ext cx="12700" cy="5123542"/>
          </a:xfrm>
          <a:prstGeom prst="curvedConnector3">
            <a:avLst>
              <a:gd name="adj1" fmla="val 1014285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ttore 7 18"/>
          <p:cNvCxnSpPr>
            <a:stCxn id="3" idx="0"/>
            <a:endCxn id="4" idx="0"/>
          </p:cNvCxnSpPr>
          <p:nvPr/>
        </p:nvCxnSpPr>
        <p:spPr>
          <a:xfrm rot="5400000" flipH="1" flipV="1">
            <a:off x="4232811" y="3117898"/>
            <a:ext cx="426610" cy="1663002"/>
          </a:xfrm>
          <a:prstGeom prst="curvedConnector3">
            <a:avLst>
              <a:gd name="adj1" fmla="val 24544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ttore 7 21"/>
          <p:cNvCxnSpPr>
            <a:stCxn id="4" idx="0"/>
            <a:endCxn id="5" idx="0"/>
          </p:cNvCxnSpPr>
          <p:nvPr/>
        </p:nvCxnSpPr>
        <p:spPr>
          <a:xfrm rot="5400000" flipH="1" flipV="1">
            <a:off x="6262215" y="2751496"/>
            <a:ext cx="12700" cy="1969197"/>
          </a:xfrm>
          <a:prstGeom prst="curvedConnector3">
            <a:avLst>
              <a:gd name="adj1" fmla="val 534285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ttore 7 24"/>
          <p:cNvCxnSpPr/>
          <p:nvPr/>
        </p:nvCxnSpPr>
        <p:spPr>
          <a:xfrm rot="16200000" flipH="1">
            <a:off x="7779180" y="3171430"/>
            <a:ext cx="426610" cy="1491343"/>
          </a:xfrm>
          <a:prstGeom prst="curvedConnector3">
            <a:avLst>
              <a:gd name="adj1" fmla="val -5358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asellaDiTesto 26"/>
          <p:cNvSpPr txBox="1"/>
          <p:nvPr/>
        </p:nvSpPr>
        <p:spPr>
          <a:xfrm>
            <a:off x="8880064" y="3057465"/>
            <a:ext cx="19688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output sequence: </a:t>
            </a:r>
            <a:br>
              <a:rPr lang="en-GB" dirty="0"/>
            </a:br>
            <a:r>
              <a:rPr lang="en-GB" dirty="0"/>
              <a:t>…0,2,1,3,0,2,….</a:t>
            </a:r>
          </a:p>
        </p:txBody>
      </p:sp>
      <p:sp>
        <p:nvSpPr>
          <p:cNvPr id="28" name="CasellaDiTesto 27"/>
          <p:cNvSpPr txBox="1"/>
          <p:nvPr/>
        </p:nvSpPr>
        <p:spPr>
          <a:xfrm>
            <a:off x="9464418" y="6334780"/>
            <a:ext cx="21644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>
                <a:solidFill>
                  <a:srgbClr val="FF0000"/>
                </a:solidFill>
              </a:rPr>
              <a:t>CMOD_FSM0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4432CEC-10E1-4119-953D-1456AE56D7AD}"/>
              </a:ext>
            </a:extLst>
          </p:cNvPr>
          <p:cNvSpPr txBox="1"/>
          <p:nvPr/>
        </p:nvSpPr>
        <p:spPr>
          <a:xfrm>
            <a:off x="295412" y="5547698"/>
            <a:ext cx="34006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Voglio costruire una FSM che emetta in uscita la predeterminata sequenza di numeri</a:t>
            </a:r>
          </a:p>
        </p:txBody>
      </p:sp>
    </p:spTree>
    <p:extLst>
      <p:ext uri="{BB962C8B-B14F-4D97-AF65-F5344CB8AC3E}">
        <p14:creationId xmlns:p14="http://schemas.microsoft.com/office/powerpoint/2010/main" val="548755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14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Per approfondire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>
                <a:hlinkClick r:id="rId2"/>
              </a:rPr>
              <a:t>https://fpgatutorial.com/</a:t>
            </a:r>
            <a:endParaRPr lang="it-IT" dirty="0"/>
          </a:p>
          <a:p>
            <a:r>
              <a:rPr lang="it-IT" dirty="0">
                <a:hlinkClick r:id="rId3"/>
              </a:rPr>
              <a:t>https://verificationguide.com/</a:t>
            </a:r>
            <a:endParaRPr lang="it-IT" dirty="0"/>
          </a:p>
          <a:p>
            <a:r>
              <a:rPr lang="it-IT" dirty="0">
                <a:hlinkClick r:id="rId4"/>
              </a:rPr>
              <a:t>https://www.doulos.com/knowhow/systemverilog/</a:t>
            </a:r>
            <a:endParaRPr lang="it-IT" dirty="0"/>
          </a:p>
          <a:p>
            <a:endParaRPr lang="it-IT" dirty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533233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19B8A2A-857C-4511-AA08-C9326EC7FF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5875"/>
            <a:ext cx="10515600" cy="1325563"/>
          </a:xfrm>
        </p:spPr>
        <p:txBody>
          <a:bodyPr>
            <a:normAutofit/>
          </a:bodyPr>
          <a:lstStyle/>
          <a:p>
            <a:r>
              <a:rPr lang="it-IT" sz="7200" b="1" dirty="0"/>
              <a:t>Backup slides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DDCB14B-C239-4EEB-BDA2-56D3C139DB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2691700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E4BC3-0D59-4CAE-B57E-70F5A1B90C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D24968-A65B-4CCE-B7FB-51678C565E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085965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B95EAEE-597F-4572-B6B9-F0D61D6D8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BDCB03A-1701-43AA-9B5B-9567DDB568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it-IT" dirty="0"/>
              <a:t>Che cos’è un </a:t>
            </a:r>
            <a:r>
              <a:rPr lang="it-IT" b="1" dirty="0"/>
              <a:t>linguaggio HDL</a:t>
            </a:r>
            <a:r>
              <a:rPr lang="it-IT" dirty="0"/>
              <a:t>? </a:t>
            </a:r>
          </a:p>
          <a:p>
            <a:r>
              <a:rPr lang="it-IT" dirty="0"/>
              <a:t>E’ un linguaggio </a:t>
            </a:r>
            <a:r>
              <a:rPr lang="it-IT" b="1" dirty="0"/>
              <a:t>nato inizialmente per fare documentazione </a:t>
            </a:r>
            <a:r>
              <a:rPr lang="it-IT" dirty="0"/>
              <a:t>dei sistemi hardware, descrivendo in maniera semplice le azioni svolte da un circuito.</a:t>
            </a:r>
          </a:p>
          <a:p>
            <a:r>
              <a:rPr lang="it-IT" dirty="0"/>
              <a:t>A differenza di un linguaggio software* è nato per </a:t>
            </a:r>
            <a:r>
              <a:rPr lang="it-IT" b="1" dirty="0"/>
              <a:t>descrivere azioni </a:t>
            </a:r>
            <a:r>
              <a:rPr lang="it-IT" dirty="0"/>
              <a:t>che possono avvenire in maniera parallela, </a:t>
            </a:r>
            <a:r>
              <a:rPr lang="it-IT" b="1" dirty="0"/>
              <a:t>in maniera concorrente</a:t>
            </a:r>
            <a:r>
              <a:rPr lang="it-IT" dirty="0"/>
              <a:t>…</a:t>
            </a:r>
          </a:p>
          <a:p>
            <a:r>
              <a:rPr lang="it-IT" dirty="0"/>
              <a:t>In un linguaggio HDL trovano spazio definizioni di tipi di variabili in grado di definire gli stati interni di un circuito </a:t>
            </a:r>
          </a:p>
          <a:p>
            <a:r>
              <a:rPr lang="it-IT" dirty="0"/>
              <a:t>In seguito questi linguaggi vennero usati per simulare il comportamento dei circuiti… </a:t>
            </a:r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DB381FF9-98E2-4684-B8C8-C22BC166FC61}"/>
              </a:ext>
            </a:extLst>
          </p:cNvPr>
          <p:cNvSpPr txBox="1">
            <a:spLocks/>
          </p:cNvSpPr>
          <p:nvPr/>
        </p:nvSpPr>
        <p:spPr>
          <a:xfrm>
            <a:off x="373453" y="475750"/>
            <a:ext cx="4938380" cy="5882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/>
              <a:t>RTL design…con il </a:t>
            </a:r>
            <a:r>
              <a:rPr lang="it-IT" altLang="it-IT" sz="3200" b="1" cap="small" dirty="0" err="1"/>
              <a:t>Verilog</a:t>
            </a:r>
            <a:endParaRPr lang="it-IT" altLang="it-IT" sz="4400" b="1" cap="small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9A49E66B-9713-4A88-AF03-EEE910BD7CC6}"/>
              </a:ext>
            </a:extLst>
          </p:cNvPr>
          <p:cNvSpPr txBox="1"/>
          <p:nvPr/>
        </p:nvSpPr>
        <p:spPr>
          <a:xfrm>
            <a:off x="1046783" y="6311900"/>
            <a:ext cx="1100667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202122"/>
                </a:solidFill>
                <a:latin typeface="Arial" panose="020B0604020202020204" pitchFamily="34" charset="0"/>
              </a:rPr>
              <a:t>Vediamo</a:t>
            </a:r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202122"/>
                </a:solidFill>
                <a:latin typeface="Arial" panose="020B0604020202020204" pitchFamily="34" charset="0"/>
              </a:rPr>
              <a:t>che</a:t>
            </a:r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202122"/>
                </a:solidFill>
                <a:latin typeface="Arial" panose="020B0604020202020204" pitchFamily="34" charset="0"/>
              </a:rPr>
              <a:t>succede</a:t>
            </a:r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202122"/>
                </a:solidFill>
                <a:latin typeface="Arial" panose="020B0604020202020204" pitchFamily="34" charset="0"/>
              </a:rPr>
              <a:t>nel</a:t>
            </a:r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</a:rPr>
              <a:t> Verilog…</a:t>
            </a:r>
            <a:endParaRPr lang="en-US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endParaRPr lang="en-US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9565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5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DB381FF9-98E2-4684-B8C8-C22BC166FC61}"/>
              </a:ext>
            </a:extLst>
          </p:cNvPr>
          <p:cNvSpPr txBox="1">
            <a:spLocks/>
          </p:cNvSpPr>
          <p:nvPr/>
        </p:nvSpPr>
        <p:spPr>
          <a:xfrm>
            <a:off x="373453" y="467437"/>
            <a:ext cx="4938380" cy="5882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/>
              <a:t>RTL design…con il </a:t>
            </a:r>
            <a:r>
              <a:rPr lang="it-IT" altLang="it-IT" sz="3200" b="1" cap="small" dirty="0" err="1"/>
              <a:t>Verilog</a:t>
            </a:r>
            <a:endParaRPr lang="it-IT" altLang="it-IT" sz="4400" b="1" cap="small" dirty="0"/>
          </a:p>
        </p:txBody>
      </p:sp>
      <p:sp>
        <p:nvSpPr>
          <p:cNvPr id="19" name="Segnaposto contenuto 2">
            <a:extLst>
              <a:ext uri="{FF2B5EF4-FFF2-40B4-BE49-F238E27FC236}">
                <a16:creationId xmlns:a16="http://schemas.microsoft.com/office/drawing/2014/main" id="{6A239550-A4D9-44B3-BE94-C0B7A3C97D22}"/>
              </a:ext>
            </a:extLst>
          </p:cNvPr>
          <p:cNvSpPr txBox="1">
            <a:spLocks/>
          </p:cNvSpPr>
          <p:nvPr/>
        </p:nvSpPr>
        <p:spPr>
          <a:xfrm>
            <a:off x="796413" y="1611750"/>
            <a:ext cx="5300941" cy="5489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 err="1"/>
              <a:t>Integer</a:t>
            </a:r>
            <a:r>
              <a:rPr lang="it-IT" altLang="it-IT" sz="3200" b="1" cap="small" dirty="0"/>
              <a:t> </a:t>
            </a:r>
            <a:r>
              <a:rPr lang="it-IT" altLang="it-IT" sz="3200" b="1" cap="small" dirty="0" err="1"/>
              <a:t>value</a:t>
            </a:r>
            <a:endParaRPr lang="it-IT" altLang="it-IT" sz="4400" b="1" cap="small" dirty="0"/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A7D9E167-A236-4BDC-86B9-08FE8B46A8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27801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dirty="0"/>
              <a:t>I numeri negativi sono rappresentati in complemento a 2</a:t>
            </a:r>
          </a:p>
          <a:p>
            <a:pPr marL="0" indent="0">
              <a:buNone/>
            </a:pPr>
            <a:r>
              <a:rPr lang="it-IT" dirty="0"/>
              <a:t>Esempio:</a:t>
            </a:r>
            <a:br>
              <a:rPr lang="it-IT" dirty="0"/>
            </a:br>
            <a:r>
              <a:rPr lang="it-IT" dirty="0"/>
              <a:t>-7 = - 0111 -&gt; complemento a 1 -&gt; 1000 -&gt; complemento a 2 -&gt; 1001</a:t>
            </a:r>
          </a:p>
          <a:p>
            <a:pPr marL="0" indent="0">
              <a:buNone/>
            </a:pPr>
            <a:r>
              <a:rPr lang="it-IT" dirty="0"/>
              <a:t>-4 = - 0100 -&gt; complemento a 1 -&gt; 1011 -&gt; complemento a 2 -&gt; 1100</a:t>
            </a:r>
          </a:p>
          <a:p>
            <a:pPr marL="0" indent="0">
              <a:buNone/>
            </a:pPr>
            <a:r>
              <a:rPr lang="it-IT" dirty="0"/>
              <a:t>10=    1010 </a:t>
            </a:r>
            <a:br>
              <a:rPr lang="it-IT" b="1" dirty="0"/>
            </a:br>
            <a:r>
              <a:rPr lang="it-IT" dirty="0"/>
              <a:t>	</a:t>
            </a:r>
            <a:br>
              <a:rPr lang="it-IT" b="1" dirty="0"/>
            </a:br>
            <a:endParaRPr lang="it-IT" b="1" dirty="0"/>
          </a:p>
          <a:p>
            <a:pPr marL="0" indent="0">
              <a:buNone/>
            </a:pPr>
            <a:endParaRPr lang="it-IT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64704B-2298-49A9-BA63-2ED003FCA8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413" y="178861"/>
            <a:ext cx="5019675" cy="28384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9400B0C-DF09-49E4-8781-0E6A3C2061DC}"/>
              </a:ext>
            </a:extLst>
          </p:cNvPr>
          <p:cNvSpPr txBox="1"/>
          <p:nvPr/>
        </p:nvSpPr>
        <p:spPr>
          <a:xfrm>
            <a:off x="5029200" y="5025802"/>
            <a:ext cx="5019675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it-IT" sz="2800" b="1" dirty="0"/>
              <a:t>-7-4 =   (-7)     1001 +</a:t>
            </a:r>
            <a:br>
              <a:rPr lang="it-IT" sz="2800" b="1" dirty="0"/>
            </a:br>
            <a:r>
              <a:rPr lang="it-IT" sz="2800" b="1" dirty="0"/>
              <a:t>	 (-4) 	 1100 =</a:t>
            </a:r>
          </a:p>
          <a:p>
            <a:pPr marL="0" indent="0">
              <a:buNone/>
            </a:pPr>
            <a:r>
              <a:rPr lang="it-IT" sz="2800" b="1" dirty="0"/>
              <a:t>	       --------------</a:t>
            </a:r>
          </a:p>
          <a:p>
            <a:pPr marL="0" indent="0">
              <a:buNone/>
            </a:pPr>
            <a:r>
              <a:rPr lang="it-IT" sz="2800" b="1" dirty="0"/>
              <a:t>	        1|0101  	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24B7B62-53B7-4B0B-8CD2-EA95A2FFBC76}"/>
              </a:ext>
            </a:extLst>
          </p:cNvPr>
          <p:cNvSpPr txBox="1"/>
          <p:nvPr/>
        </p:nvSpPr>
        <p:spPr>
          <a:xfrm>
            <a:off x="1080016" y="5108393"/>
            <a:ext cx="3525253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it-IT" sz="2800" b="1" dirty="0"/>
              <a:t>10-7 = (10)     1010 +</a:t>
            </a:r>
            <a:br>
              <a:rPr lang="it-IT" sz="2800" b="1" dirty="0"/>
            </a:br>
            <a:r>
              <a:rPr lang="it-IT" sz="2800" b="1" dirty="0"/>
              <a:t>	 (-7) 	1001 =</a:t>
            </a:r>
          </a:p>
          <a:p>
            <a:pPr marL="0" indent="0">
              <a:buNone/>
            </a:pPr>
            <a:r>
              <a:rPr lang="it-IT" sz="2800" b="1" dirty="0"/>
              <a:t>	       --------------</a:t>
            </a:r>
          </a:p>
          <a:p>
            <a:pPr marL="0" indent="0">
              <a:buNone/>
            </a:pPr>
            <a:r>
              <a:rPr lang="it-IT" sz="2800" b="1" dirty="0"/>
              <a:t>	        1|0011  	</a:t>
            </a:r>
            <a:endParaRPr lang="it-IT" sz="2800" dirty="0"/>
          </a:p>
        </p:txBody>
      </p:sp>
    </p:spTree>
    <p:extLst>
      <p:ext uri="{BB962C8B-B14F-4D97-AF65-F5344CB8AC3E}">
        <p14:creationId xmlns:p14="http://schemas.microsoft.com/office/powerpoint/2010/main" val="1491858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9" grpId="0"/>
      <p:bldP spid="9" grpId="0" build="p"/>
      <p:bldP spid="7" grpId="0"/>
      <p:bldP spid="10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62" y="1440686"/>
            <a:ext cx="9525467" cy="6858000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Duplicated</a:t>
            </a:r>
            <a:r>
              <a:rPr lang="it-IT" dirty="0"/>
              <a:t> [448][26]</a:t>
            </a:r>
            <a:endParaRPr lang="en-GB" dirty="0"/>
          </a:p>
        </p:txBody>
      </p:sp>
      <p:cxnSp>
        <p:nvCxnSpPr>
          <p:cNvPr id="6" name="Connettore 2 5"/>
          <p:cNvCxnSpPr/>
          <p:nvPr/>
        </p:nvCxnSpPr>
        <p:spPr>
          <a:xfrm flipV="1">
            <a:off x="7721600" y="3470222"/>
            <a:ext cx="1088571" cy="2366499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Immagin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7038" y="5836721"/>
            <a:ext cx="7467600" cy="847725"/>
          </a:xfrm>
          <a:prstGeom prst="rect">
            <a:avLst/>
          </a:prstGeom>
        </p:spPr>
      </p:pic>
      <p:pic>
        <p:nvPicPr>
          <p:cNvPr id="11" name="Immagin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5658" y="1489432"/>
            <a:ext cx="5095875" cy="619125"/>
          </a:xfrm>
          <a:prstGeom prst="rect">
            <a:avLst/>
          </a:prstGeom>
        </p:spPr>
      </p:pic>
      <p:cxnSp>
        <p:nvCxnSpPr>
          <p:cNvPr id="9" name="Connettore 2 8"/>
          <p:cNvCxnSpPr/>
          <p:nvPr/>
        </p:nvCxnSpPr>
        <p:spPr>
          <a:xfrm flipH="1">
            <a:off x="5290457" y="2318624"/>
            <a:ext cx="1574800" cy="622427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asellaDiTesto 14"/>
          <p:cNvSpPr txBox="1"/>
          <p:nvPr/>
        </p:nvSpPr>
        <p:spPr>
          <a:xfrm>
            <a:off x="2963681" y="2766249"/>
            <a:ext cx="1957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 err="1">
                <a:solidFill>
                  <a:schemeClr val="bg1"/>
                </a:solidFill>
              </a:rPr>
              <a:t>Previous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event</a:t>
            </a:r>
            <a:r>
              <a:rPr lang="it-IT" dirty="0">
                <a:solidFill>
                  <a:schemeClr val="bg1"/>
                </a:solidFill>
              </a:rPr>
              <a:t> </a:t>
            </a:r>
            <a:br>
              <a:rPr lang="it-IT" dirty="0">
                <a:solidFill>
                  <a:schemeClr val="bg1"/>
                </a:solidFill>
              </a:rPr>
            </a:br>
            <a:r>
              <a:rPr lang="it-IT" dirty="0">
                <a:solidFill>
                  <a:schemeClr val="bg1"/>
                </a:solidFill>
              </a:rPr>
              <a:t>in a master </a:t>
            </a:r>
            <a:r>
              <a:rPr lang="it-IT" dirty="0" err="1">
                <a:solidFill>
                  <a:schemeClr val="bg1"/>
                </a:solidFill>
              </a:rPr>
              <a:t>section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6" name="CasellaDiTesto 15"/>
          <p:cNvSpPr txBox="1"/>
          <p:nvPr/>
        </p:nvSpPr>
        <p:spPr>
          <a:xfrm>
            <a:off x="6703417" y="3245821"/>
            <a:ext cx="18771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 err="1">
                <a:solidFill>
                  <a:schemeClr val="bg1"/>
                </a:solidFill>
              </a:rPr>
              <a:t>Duplicated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event</a:t>
            </a:r>
            <a:r>
              <a:rPr lang="it-IT" dirty="0">
                <a:solidFill>
                  <a:schemeClr val="bg1"/>
                </a:solidFill>
              </a:rPr>
              <a:t> </a:t>
            </a:r>
            <a:br>
              <a:rPr lang="it-IT" dirty="0">
                <a:solidFill>
                  <a:schemeClr val="bg1"/>
                </a:solidFill>
              </a:rPr>
            </a:br>
            <a:r>
              <a:rPr lang="it-IT" dirty="0">
                <a:solidFill>
                  <a:schemeClr val="bg1"/>
                </a:solidFill>
              </a:rPr>
              <a:t>in a slave </a:t>
            </a:r>
            <a:r>
              <a:rPr lang="it-IT" dirty="0" err="1">
                <a:solidFill>
                  <a:schemeClr val="bg1"/>
                </a:solidFill>
              </a:rPr>
              <a:t>section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7" name="Segnaposto numero diapositiva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DBE22-2330-4C08-86AA-F09816B5CE31}" type="slidenum">
              <a:rPr lang="en-GB" smtClean="0"/>
              <a:t>71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143835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4EE2CB99-6445-4A33-8893-B013E5B9B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Arcadia chip simulation and verification</a:t>
            </a:r>
            <a:endParaRPr lang="it-IT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8A0ED601-5494-4C55-BFDF-B66EF8510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9C84D-A15D-4F25-8CCA-95BC8AF45E76}" type="slidenum">
              <a:rPr lang="it-IT" smtClean="0"/>
              <a:t>72</a:t>
            </a:fld>
            <a:endParaRPr lang="it-IT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4D3B2860-AB02-4A62-844E-EA261B3915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196" y="430402"/>
            <a:ext cx="11881607" cy="2705156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8BFB3529-BCD2-491D-9AF0-47B421A2A5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6279" y="3261221"/>
            <a:ext cx="3523268" cy="3429000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DCE3ECAF-053C-4538-A581-C29769B5D430}"/>
              </a:ext>
            </a:extLst>
          </p:cNvPr>
          <p:cNvSpPr txBox="1"/>
          <p:nvPr/>
        </p:nvSpPr>
        <p:spPr>
          <a:xfrm>
            <a:off x="5687736" y="4652555"/>
            <a:ext cx="52766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 “</a:t>
            </a:r>
            <a:r>
              <a:rPr lang="en-US" b="1" dirty="0">
                <a:solidFill>
                  <a:srgbClr val="FF0000"/>
                </a:solidFill>
              </a:rPr>
              <a:t>red</a:t>
            </a:r>
            <a:r>
              <a:rPr lang="en-US" dirty="0"/>
              <a:t>” pixels send out 2 hits, the white just one,</a:t>
            </a:r>
          </a:p>
          <a:p>
            <a:pPr algn="ctr"/>
            <a:r>
              <a:rPr lang="en-US" dirty="0"/>
              <a:t>but they all share the same timestamp</a:t>
            </a:r>
            <a:endParaRPr lang="it-IT" dirty="0"/>
          </a:p>
        </p:txBody>
      </p:sp>
      <p:cxnSp>
        <p:nvCxnSpPr>
          <p:cNvPr id="7" name="Connettore 2 6">
            <a:extLst>
              <a:ext uri="{FF2B5EF4-FFF2-40B4-BE49-F238E27FC236}">
                <a16:creationId xmlns:a16="http://schemas.microsoft.com/office/drawing/2014/main" id="{48D1942B-7D9C-44AB-B85B-A69BD5155DAA}"/>
              </a:ext>
            </a:extLst>
          </p:cNvPr>
          <p:cNvCxnSpPr>
            <a:cxnSpLocks/>
          </p:cNvCxnSpPr>
          <p:nvPr/>
        </p:nvCxnSpPr>
        <p:spPr>
          <a:xfrm>
            <a:off x="5654180" y="1082180"/>
            <a:ext cx="2139192" cy="0"/>
          </a:xfrm>
          <a:prstGeom prst="straightConnector1">
            <a:avLst/>
          </a:prstGeom>
          <a:ln w="28575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551462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370F3EF3-55EB-4304-89C9-4B036BB33B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925" y="14287"/>
            <a:ext cx="10344150" cy="6829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55704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DB381FF9-98E2-4684-B8C8-C22BC166FC61}"/>
              </a:ext>
            </a:extLst>
          </p:cNvPr>
          <p:cNvSpPr txBox="1">
            <a:spLocks/>
          </p:cNvSpPr>
          <p:nvPr/>
        </p:nvSpPr>
        <p:spPr>
          <a:xfrm>
            <a:off x="373453" y="475750"/>
            <a:ext cx="6617282" cy="5882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/>
              <a:t>RTL design…con il (System)</a:t>
            </a:r>
            <a:r>
              <a:rPr lang="it-IT" altLang="it-IT" sz="3200" b="1" cap="small" dirty="0" err="1"/>
              <a:t>Verilog</a:t>
            </a:r>
            <a:endParaRPr lang="it-IT" altLang="it-IT" sz="4400" b="1" cap="small" dirty="0"/>
          </a:p>
        </p:txBody>
      </p:sp>
      <p:sp>
        <p:nvSpPr>
          <p:cNvPr id="19" name="Segnaposto contenuto 2">
            <a:extLst>
              <a:ext uri="{FF2B5EF4-FFF2-40B4-BE49-F238E27FC236}">
                <a16:creationId xmlns:a16="http://schemas.microsoft.com/office/drawing/2014/main" id="{6A239550-A4D9-44B3-BE94-C0B7A3C97D22}"/>
              </a:ext>
            </a:extLst>
          </p:cNvPr>
          <p:cNvSpPr txBox="1">
            <a:spLocks/>
          </p:cNvSpPr>
          <p:nvPr/>
        </p:nvSpPr>
        <p:spPr>
          <a:xfrm>
            <a:off x="796413" y="1611750"/>
            <a:ext cx="5300941" cy="5489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/>
              <a:t>Tipi di dato nel </a:t>
            </a:r>
            <a:r>
              <a:rPr lang="it-IT" altLang="it-IT" sz="3200" b="1" cap="small" dirty="0" err="1"/>
              <a:t>SystemVerilog</a:t>
            </a:r>
            <a:endParaRPr lang="it-IT" altLang="it-IT" sz="4400" b="1" cap="small" dirty="0"/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A7D9E167-A236-4BDC-86B9-08FE8B46A8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29479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dirty="0"/>
              <a:t>Nel </a:t>
            </a:r>
            <a:r>
              <a:rPr lang="it-IT" dirty="0" err="1"/>
              <a:t>SystemVerilog</a:t>
            </a:r>
            <a:r>
              <a:rPr lang="it-IT" dirty="0"/>
              <a:t> resta il tipo </a:t>
            </a:r>
            <a:r>
              <a:rPr lang="it-IT" b="1" dirty="0"/>
              <a:t>reg</a:t>
            </a:r>
            <a:r>
              <a:rPr lang="it-IT" dirty="0"/>
              <a:t> e vengono introdotti anche altri tipi sempre a 4 valori.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DA1AFB96-B49A-4C5A-AAF5-E2B029FBC1B8}"/>
              </a:ext>
            </a:extLst>
          </p:cNvPr>
          <p:cNvSpPr txBox="1"/>
          <p:nvPr/>
        </p:nvSpPr>
        <p:spPr>
          <a:xfrm>
            <a:off x="10245213" y="633350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Fonte </a:t>
            </a:r>
            <a:r>
              <a:rPr lang="it-IT" dirty="0" err="1"/>
              <a:t>Doulos</a:t>
            </a:r>
            <a:endParaRPr lang="it-IT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BB998D19-2AB0-43C2-91FB-8A2F84E45C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663" y="3111497"/>
            <a:ext cx="9353550" cy="1962150"/>
          </a:xfrm>
          <a:prstGeom prst="rect">
            <a:avLst/>
          </a:prstGeom>
        </p:spPr>
      </p:pic>
      <p:cxnSp>
        <p:nvCxnSpPr>
          <p:cNvPr id="7" name="Connettore 2 6">
            <a:extLst>
              <a:ext uri="{FF2B5EF4-FFF2-40B4-BE49-F238E27FC236}">
                <a16:creationId xmlns:a16="http://schemas.microsoft.com/office/drawing/2014/main" id="{F30F6EEE-8239-44D2-96AC-02E6CDE6B2ED}"/>
              </a:ext>
            </a:extLst>
          </p:cNvPr>
          <p:cNvCxnSpPr>
            <a:cxnSpLocks/>
          </p:cNvCxnSpPr>
          <p:nvPr/>
        </p:nvCxnSpPr>
        <p:spPr>
          <a:xfrm flipV="1">
            <a:off x="540774" y="4092572"/>
            <a:ext cx="462116" cy="15630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EBEFCD2F-302D-4F78-9B66-CD31977E659F}"/>
              </a:ext>
            </a:extLst>
          </p:cNvPr>
          <p:cNvSpPr txBox="1"/>
          <p:nvPr/>
        </p:nvSpPr>
        <p:spPr>
          <a:xfrm>
            <a:off x="290728" y="5682303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1" dirty="0" err="1"/>
              <a:t>logic</a:t>
            </a:r>
            <a:r>
              <a:rPr lang="it-IT" dirty="0"/>
              <a:t> è identico a </a:t>
            </a:r>
            <a:r>
              <a:rPr lang="it-IT" b="1" dirty="0"/>
              <a:t>reg</a:t>
            </a:r>
            <a:r>
              <a:rPr lang="it-IT" dirty="0"/>
              <a:t> ma almeno così è più comprensibile e non si pensa ad un «registro»</a:t>
            </a:r>
          </a:p>
        </p:txBody>
      </p:sp>
    </p:spTree>
    <p:extLst>
      <p:ext uri="{BB962C8B-B14F-4D97-AF65-F5344CB8AC3E}">
        <p14:creationId xmlns:p14="http://schemas.microsoft.com/office/powerpoint/2010/main" val="820134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9" grpId="0"/>
      <p:bldP spid="9" grpId="0" build="p"/>
      <p:bldP spid="12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DB381FF9-98E2-4684-B8C8-C22BC166FC61}"/>
              </a:ext>
            </a:extLst>
          </p:cNvPr>
          <p:cNvSpPr txBox="1">
            <a:spLocks/>
          </p:cNvSpPr>
          <p:nvPr/>
        </p:nvSpPr>
        <p:spPr>
          <a:xfrm>
            <a:off x="373453" y="475750"/>
            <a:ext cx="6617282" cy="5882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/>
              <a:t>RTL design…con il (System)</a:t>
            </a:r>
            <a:r>
              <a:rPr lang="it-IT" altLang="it-IT" sz="3200" b="1" cap="small" dirty="0" err="1"/>
              <a:t>Verilog</a:t>
            </a:r>
            <a:endParaRPr lang="it-IT" altLang="it-IT" sz="4400" b="1" cap="small" dirty="0"/>
          </a:p>
        </p:txBody>
      </p:sp>
      <p:sp>
        <p:nvSpPr>
          <p:cNvPr id="19" name="Segnaposto contenuto 2">
            <a:extLst>
              <a:ext uri="{FF2B5EF4-FFF2-40B4-BE49-F238E27FC236}">
                <a16:creationId xmlns:a16="http://schemas.microsoft.com/office/drawing/2014/main" id="{6A239550-A4D9-44B3-BE94-C0B7A3C97D22}"/>
              </a:ext>
            </a:extLst>
          </p:cNvPr>
          <p:cNvSpPr txBox="1">
            <a:spLocks/>
          </p:cNvSpPr>
          <p:nvPr/>
        </p:nvSpPr>
        <p:spPr>
          <a:xfrm>
            <a:off x="796413" y="1611750"/>
            <a:ext cx="5300941" cy="5489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/>
              <a:t>Tipi di dato nel </a:t>
            </a:r>
            <a:r>
              <a:rPr lang="it-IT" altLang="it-IT" sz="3200" b="1" cap="small" dirty="0" err="1"/>
              <a:t>SystemVerilog</a:t>
            </a:r>
            <a:endParaRPr lang="it-IT" altLang="it-IT" sz="4400" b="1" cap="small" dirty="0"/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A7D9E167-A236-4BDC-86B9-08FE8B46A8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29479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dirty="0"/>
              <a:t>Nel </a:t>
            </a:r>
            <a:r>
              <a:rPr lang="it-IT" dirty="0" err="1"/>
              <a:t>SystemVerilog</a:t>
            </a:r>
            <a:r>
              <a:rPr lang="it-IT" dirty="0"/>
              <a:t> vengono anche introdotti tipi non </a:t>
            </a:r>
            <a:r>
              <a:rPr lang="it-IT" dirty="0" err="1"/>
              <a:t>integer</a:t>
            </a:r>
            <a:r>
              <a:rPr lang="it-IT" dirty="0"/>
              <a:t>, utilissimi in determinati processi di simulazione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DA1AFB96-B49A-4C5A-AAF5-E2B029FBC1B8}"/>
              </a:ext>
            </a:extLst>
          </p:cNvPr>
          <p:cNvSpPr txBox="1"/>
          <p:nvPr/>
        </p:nvSpPr>
        <p:spPr>
          <a:xfrm>
            <a:off x="10245213" y="633350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Fonte </a:t>
            </a:r>
            <a:r>
              <a:rPr lang="it-IT" dirty="0" err="1"/>
              <a:t>Doulos</a:t>
            </a:r>
            <a:endParaRPr lang="it-IT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EBEFCD2F-302D-4F78-9B66-CD31977E659F}"/>
              </a:ext>
            </a:extLst>
          </p:cNvPr>
          <p:cNvSpPr txBox="1"/>
          <p:nvPr/>
        </p:nvSpPr>
        <p:spPr>
          <a:xfrm>
            <a:off x="290728" y="5682303"/>
            <a:ext cx="626738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it-IT" dirty="0"/>
              <a:t>Personalmente ho impiegato spesso il tipo </a:t>
            </a:r>
            <a:r>
              <a:rPr lang="it-IT" b="1" dirty="0"/>
              <a:t>time </a:t>
            </a:r>
            <a:r>
              <a:rPr lang="it-IT" dirty="0"/>
              <a:t>durante le nostre simulazioni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FA8B9C08-C52B-4C30-8FE0-0B10EB6CBF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624" y="3134595"/>
            <a:ext cx="8248650" cy="2295525"/>
          </a:xfrm>
          <a:prstGeom prst="rect">
            <a:avLst/>
          </a:prstGeom>
        </p:spPr>
      </p:pic>
      <p:cxnSp>
        <p:nvCxnSpPr>
          <p:cNvPr id="7" name="Connettore 2 6">
            <a:extLst>
              <a:ext uri="{FF2B5EF4-FFF2-40B4-BE49-F238E27FC236}">
                <a16:creationId xmlns:a16="http://schemas.microsoft.com/office/drawing/2014/main" id="{F30F6EEE-8239-44D2-96AC-02E6CDE6B2ED}"/>
              </a:ext>
            </a:extLst>
          </p:cNvPr>
          <p:cNvCxnSpPr>
            <a:cxnSpLocks/>
          </p:cNvCxnSpPr>
          <p:nvPr/>
        </p:nvCxnSpPr>
        <p:spPr>
          <a:xfrm flipV="1">
            <a:off x="526026" y="3827911"/>
            <a:ext cx="540774" cy="19193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7415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9" grpId="0"/>
      <p:bldP spid="9" grpId="0" build="p"/>
      <p:bldP spid="12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FB21432-8BCE-4EDB-B572-22DBF4202C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A0CD06-8A90-449C-B525-2FBD3906780D}" type="datetime1">
              <a:rPr lang="en-US" altLang="it-IT"/>
              <a:pPr/>
              <a:t>2/15/2022</a:t>
            </a:fld>
            <a:endParaRPr lang="en-US" altLang="zh-TW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476190B-65D6-4BCA-9830-4E6EBE880D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EE400/590 - Fall 2004</a:t>
            </a:r>
            <a:endParaRPr lang="en-US" altLang="zh-TW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3D12EBA-B793-44EE-801A-A10ACF1B6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9A55FA-E3CD-446A-AD6F-E14E71FD4F83}" type="slidenum">
              <a:rPr lang="zh-TW" altLang="en-US"/>
              <a:pPr/>
              <a:t>76</a:t>
            </a:fld>
            <a:endParaRPr lang="en-US" altLang="zh-TW"/>
          </a:p>
        </p:txBody>
      </p:sp>
      <p:sp>
        <p:nvSpPr>
          <p:cNvPr id="94211" name="Rectangle 3">
            <a:extLst>
              <a:ext uri="{FF2B5EF4-FFF2-40B4-BE49-F238E27FC236}">
                <a16:creationId xmlns:a16="http://schemas.microsoft.com/office/drawing/2014/main" id="{A63F30DA-04AB-4A15-9450-01EC9B9B823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Enumerated types</a:t>
            </a:r>
          </a:p>
          <a:p>
            <a:pPr lvl="1"/>
            <a:r>
              <a:rPr lang="en-US" altLang="zh-TW" b="1" dirty="0" err="1">
                <a:solidFill>
                  <a:schemeClr val="folHlink"/>
                </a:solidFill>
              </a:rPr>
              <a:t>enum</a:t>
            </a:r>
            <a:r>
              <a:rPr lang="en-US" altLang="zh-TW" dirty="0"/>
              <a:t> {red, green, blue} RGB;</a:t>
            </a:r>
          </a:p>
          <a:p>
            <a:r>
              <a:rPr lang="en-US" altLang="zh-TW" dirty="0"/>
              <a:t>Structures e unions </a:t>
            </a:r>
          </a:p>
          <a:p>
            <a:pPr lvl="3">
              <a:buFont typeface="Wingdings" panose="05000000000000000000" pitchFamily="2" charset="2"/>
              <a:buNone/>
            </a:pPr>
            <a:r>
              <a:rPr lang="en-US" altLang="zh-TW" b="1" dirty="0" err="1"/>
              <a:t>Struct</a:t>
            </a:r>
            <a:r>
              <a:rPr lang="en-US" altLang="zh-TW" b="1" dirty="0"/>
              <a:t> </a:t>
            </a:r>
            <a:r>
              <a:rPr lang="en-US" altLang="zh-TW" dirty="0"/>
              <a:t>{</a:t>
            </a:r>
          </a:p>
          <a:p>
            <a:pPr lvl="3">
              <a:buFont typeface="Wingdings" panose="05000000000000000000" pitchFamily="2" charset="2"/>
              <a:buNone/>
            </a:pPr>
            <a:r>
              <a:rPr lang="en-US" altLang="zh-TW" b="1" dirty="0"/>
              <a:t>bit</a:t>
            </a:r>
            <a:r>
              <a:rPr lang="en-US" altLang="zh-TW" dirty="0"/>
              <a:t>[15:0 ]opcode;</a:t>
            </a:r>
          </a:p>
          <a:p>
            <a:pPr lvl="3">
              <a:buFont typeface="Wingdings" panose="05000000000000000000" pitchFamily="2" charset="2"/>
              <a:buNone/>
            </a:pPr>
            <a:r>
              <a:rPr lang="en-US" altLang="zh-TW" b="1" dirty="0"/>
              <a:t>Logic</a:t>
            </a:r>
            <a:r>
              <a:rPr lang="en-US" altLang="zh-TW" dirty="0"/>
              <a:t>[23:0] address</a:t>
            </a:r>
          </a:p>
          <a:p>
            <a:pPr lvl="3">
              <a:buFont typeface="Wingdings" panose="05000000000000000000" pitchFamily="2" charset="2"/>
              <a:buNone/>
            </a:pPr>
            <a:r>
              <a:rPr lang="en-US" altLang="zh-TW" dirty="0"/>
              <a:t>} IR;</a:t>
            </a:r>
          </a:p>
          <a:p>
            <a:pPr lvl="3">
              <a:buFont typeface="Wingdings" panose="05000000000000000000" pitchFamily="2" charset="2"/>
              <a:buNone/>
            </a:pPr>
            <a:r>
              <a:rPr lang="en-US" altLang="zh-TW" dirty="0" err="1"/>
              <a:t>IR.opcode</a:t>
            </a:r>
            <a:r>
              <a:rPr lang="en-US" altLang="zh-TW" dirty="0"/>
              <a:t> = 1  or IR = {5, 200}; </a:t>
            </a:r>
            <a:endParaRPr lang="zh-TW" altLang="en-US" dirty="0"/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DB381FF9-98E2-4684-B8C8-C22BC166FC61}"/>
              </a:ext>
            </a:extLst>
          </p:cNvPr>
          <p:cNvSpPr txBox="1">
            <a:spLocks/>
          </p:cNvSpPr>
          <p:nvPr/>
        </p:nvSpPr>
        <p:spPr>
          <a:xfrm>
            <a:off x="373453" y="475750"/>
            <a:ext cx="6617282" cy="5882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/>
              <a:t>RTL design…con il (System)</a:t>
            </a:r>
            <a:r>
              <a:rPr lang="it-IT" altLang="it-IT" sz="3200" b="1" cap="small" dirty="0" err="1"/>
              <a:t>Verilog</a:t>
            </a:r>
            <a:endParaRPr lang="it-IT" altLang="it-IT" sz="4400" b="1" cap="small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EBEFCD2F-302D-4F78-9B66-CD31977E659F}"/>
              </a:ext>
            </a:extLst>
          </p:cNvPr>
          <p:cNvSpPr txBox="1"/>
          <p:nvPr/>
        </p:nvSpPr>
        <p:spPr>
          <a:xfrm>
            <a:off x="6963506" y="1655426"/>
            <a:ext cx="402687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dirty="0"/>
              <a:t>Vengono introdotti anche nuovi tipi di variabili che solitamente vediamo nel C</a:t>
            </a:r>
          </a:p>
        </p:txBody>
      </p:sp>
    </p:spTree>
    <p:extLst>
      <p:ext uri="{BB962C8B-B14F-4D97-AF65-F5344CB8AC3E}">
        <p14:creationId xmlns:p14="http://schemas.microsoft.com/office/powerpoint/2010/main" val="375404777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data 4">
            <a:extLst>
              <a:ext uri="{FF2B5EF4-FFF2-40B4-BE49-F238E27FC236}">
                <a16:creationId xmlns:a16="http://schemas.microsoft.com/office/drawing/2014/main" id="{FDDB341E-8571-4B4E-B1E3-6512448EE8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C3945-4532-4F98-90EB-5FC13A343278}" type="datetime1">
              <a:rPr lang="en-US" altLang="it-IT"/>
              <a:pPr/>
              <a:t>2/15/2022</a:t>
            </a:fld>
            <a:endParaRPr lang="en-US" altLang="zh-TW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4C82709E-BFFD-4DD4-A276-7D3629195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EE400/590 - Fall 2004</a:t>
            </a:r>
            <a:endParaRPr lang="en-US" altLang="zh-TW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8CB5E7DB-5C28-417E-AFC7-9A327667E7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6771A-A71B-438A-9D61-4E9B5CB4A822}" type="slidenum">
              <a:rPr lang="zh-TW" altLang="en-US"/>
              <a:pPr/>
              <a:t>77</a:t>
            </a:fld>
            <a:endParaRPr lang="en-US" altLang="zh-TW"/>
          </a:p>
        </p:txBody>
      </p:sp>
      <p:sp>
        <p:nvSpPr>
          <p:cNvPr id="95235" name="Rectangle 3">
            <a:extLst>
              <a:ext uri="{FF2B5EF4-FFF2-40B4-BE49-F238E27FC236}">
                <a16:creationId xmlns:a16="http://schemas.microsoft.com/office/drawing/2014/main" id="{7A6B5C5D-2387-4523-B12D-EACFAC55C095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659423" y="2017714"/>
            <a:ext cx="9592653" cy="2092325"/>
          </a:xfrm>
        </p:spPr>
        <p:txBody>
          <a:bodyPr>
            <a:normAutofit/>
          </a:bodyPr>
          <a:lstStyle/>
          <a:p>
            <a:r>
              <a:rPr lang="en-US" altLang="zh-TW" sz="2400" dirty="0" err="1"/>
              <a:t>Cambiare</a:t>
            </a:r>
            <a:r>
              <a:rPr lang="en-US" altLang="zh-TW" sz="2400" dirty="0"/>
              <a:t> </a:t>
            </a:r>
            <a:r>
              <a:rPr lang="en-US" altLang="zh-TW" sz="2400" dirty="0" err="1"/>
              <a:t>il</a:t>
            </a:r>
            <a:r>
              <a:rPr lang="en-US" altLang="zh-TW" sz="2400" dirty="0"/>
              <a:t> </a:t>
            </a:r>
            <a:r>
              <a:rPr lang="en-US" altLang="zh-TW" sz="2400" dirty="0" err="1"/>
              <a:t>tipo</a:t>
            </a:r>
            <a:r>
              <a:rPr lang="en-US" altLang="zh-TW" sz="2400" dirty="0"/>
              <a:t> di </a:t>
            </a:r>
            <a:r>
              <a:rPr lang="en-US" altLang="zh-TW" sz="2400" dirty="0" err="1"/>
              <a:t>dato</a:t>
            </a:r>
            <a:r>
              <a:rPr lang="en-US" altLang="zh-TW" sz="2400" dirty="0"/>
              <a:t>, </a:t>
            </a:r>
            <a:r>
              <a:rPr lang="en-US" altLang="zh-TW" sz="2400" dirty="0" err="1"/>
              <a:t>il</a:t>
            </a:r>
            <a:r>
              <a:rPr lang="en-US" altLang="zh-TW" sz="2400" dirty="0"/>
              <a:t> segno o la </a:t>
            </a:r>
            <a:r>
              <a:rPr lang="en-US" altLang="zh-TW" sz="2400" dirty="0" err="1"/>
              <a:t>dimensione</a:t>
            </a:r>
            <a:r>
              <a:rPr lang="en-US" altLang="zh-TW" sz="2400" dirty="0"/>
              <a:t> di un </a:t>
            </a:r>
            <a:r>
              <a:rPr lang="en-US" altLang="zh-TW" sz="2400" dirty="0" err="1"/>
              <a:t>vettore</a:t>
            </a:r>
            <a:r>
              <a:rPr lang="en-US" altLang="zh-TW" sz="2400" dirty="0"/>
              <a:t> </a:t>
            </a:r>
            <a:r>
              <a:rPr lang="en-US" altLang="zh-TW" sz="2400" dirty="0" err="1"/>
              <a:t>implica</a:t>
            </a:r>
            <a:r>
              <a:rPr lang="en-US" altLang="zh-TW" sz="2400" dirty="0"/>
              <a:t> un casting. </a:t>
            </a:r>
          </a:p>
          <a:p>
            <a:r>
              <a:rPr lang="en-US" altLang="zh-TW" sz="2400" dirty="0" err="1"/>
              <a:t>Nel</a:t>
            </a:r>
            <a:r>
              <a:rPr lang="en-US" altLang="zh-TW" sz="2400" dirty="0"/>
              <a:t> </a:t>
            </a:r>
            <a:r>
              <a:rPr lang="en-US" altLang="zh-TW" sz="2400" dirty="0" err="1"/>
              <a:t>SystemVerilog</a:t>
            </a:r>
            <a:r>
              <a:rPr lang="en-US" altLang="zh-TW" sz="2400" dirty="0"/>
              <a:t> </a:t>
            </a:r>
            <a:r>
              <a:rPr lang="en-US" altLang="zh-TW" sz="2400" dirty="0" err="1"/>
              <a:t>viene</a:t>
            </a:r>
            <a:r>
              <a:rPr lang="en-US" altLang="zh-TW" sz="2400" dirty="0"/>
              <a:t> data </a:t>
            </a:r>
            <a:r>
              <a:rPr lang="en-US" altLang="zh-TW" sz="2400" dirty="0" err="1"/>
              <a:t>questa</a:t>
            </a:r>
            <a:r>
              <a:rPr lang="en-US" altLang="zh-TW" sz="2400" dirty="0"/>
              <a:t> </a:t>
            </a:r>
            <a:r>
              <a:rPr lang="en-US" altLang="zh-TW" sz="2400" dirty="0" err="1"/>
              <a:t>capacità</a:t>
            </a:r>
            <a:r>
              <a:rPr lang="en-US" altLang="zh-TW" sz="2400" dirty="0"/>
              <a:t> con </a:t>
            </a:r>
            <a:r>
              <a:rPr lang="en-US" altLang="zh-TW" sz="2400" dirty="0" err="1"/>
              <a:t>una</a:t>
            </a:r>
            <a:r>
              <a:rPr lang="en-US" altLang="zh-TW" sz="2400" dirty="0"/>
              <a:t> </a:t>
            </a:r>
            <a:r>
              <a:rPr lang="en-US" altLang="zh-TW" sz="2400" dirty="0" err="1"/>
              <a:t>sintassi</a:t>
            </a:r>
            <a:r>
              <a:rPr lang="en-US" altLang="zh-TW" sz="2400" dirty="0"/>
              <a:t> un </a:t>
            </a:r>
            <a:r>
              <a:rPr lang="en-US" altLang="zh-TW" sz="2400" dirty="0" err="1"/>
              <a:t>po</a:t>
            </a:r>
            <a:r>
              <a:rPr lang="en-US" altLang="zh-TW" sz="2400" dirty="0"/>
              <a:t>’ </a:t>
            </a:r>
            <a:r>
              <a:rPr lang="en-US" altLang="zh-TW" sz="2400" dirty="0" err="1"/>
              <a:t>particolare</a:t>
            </a:r>
            <a:r>
              <a:rPr lang="en-US" altLang="zh-TW" sz="2400" dirty="0"/>
              <a:t> in </a:t>
            </a:r>
            <a:r>
              <a:rPr lang="en-US" altLang="zh-TW" sz="2400" dirty="0" err="1"/>
              <a:t>grado</a:t>
            </a:r>
            <a:r>
              <a:rPr lang="en-US" altLang="zh-TW" sz="2400" dirty="0"/>
              <a:t> di </a:t>
            </a:r>
            <a:r>
              <a:rPr lang="en-US" altLang="zh-TW" sz="2400" dirty="0" err="1"/>
              <a:t>mantenere</a:t>
            </a:r>
            <a:r>
              <a:rPr lang="en-US" altLang="zh-TW" sz="2400" dirty="0"/>
              <a:t> la </a:t>
            </a:r>
            <a:r>
              <a:rPr lang="en-US" altLang="zh-TW" sz="2400" dirty="0" err="1"/>
              <a:t>compatibilità</a:t>
            </a:r>
            <a:r>
              <a:rPr lang="en-US" altLang="zh-TW" sz="2400" dirty="0"/>
              <a:t> con </a:t>
            </a:r>
            <a:r>
              <a:rPr lang="en-US" altLang="zh-TW" sz="2400" dirty="0" err="1"/>
              <a:t>il</a:t>
            </a:r>
            <a:r>
              <a:rPr lang="en-US" altLang="zh-TW" sz="2400" dirty="0"/>
              <a:t> </a:t>
            </a:r>
            <a:r>
              <a:rPr lang="en-US" altLang="zh-TW" sz="2400" dirty="0" err="1"/>
              <a:t>vecchio</a:t>
            </a:r>
            <a:r>
              <a:rPr lang="en-US" altLang="zh-TW" sz="2400" dirty="0"/>
              <a:t> Verilog.</a:t>
            </a:r>
          </a:p>
          <a:p>
            <a:r>
              <a:rPr lang="en-US" altLang="zh-TW" sz="2400" dirty="0" err="1"/>
              <a:t>Può</a:t>
            </a:r>
            <a:r>
              <a:rPr lang="en-US" altLang="zh-TW" sz="2400" dirty="0"/>
              <a:t> </a:t>
            </a:r>
            <a:r>
              <a:rPr lang="en-US" altLang="zh-TW" sz="2400" dirty="0" err="1"/>
              <a:t>essere</a:t>
            </a:r>
            <a:r>
              <a:rPr lang="en-US" altLang="zh-TW" sz="2400" dirty="0"/>
              <a:t> </a:t>
            </a:r>
            <a:r>
              <a:rPr lang="en-US" altLang="zh-TW" sz="2400" dirty="0" err="1"/>
              <a:t>dinamico</a:t>
            </a:r>
            <a:r>
              <a:rPr lang="en-US" altLang="zh-TW" sz="2400" dirty="0"/>
              <a:t> o </a:t>
            </a:r>
            <a:r>
              <a:rPr lang="en-US" altLang="zh-TW" sz="2400" dirty="0" err="1"/>
              <a:t>statico</a:t>
            </a:r>
            <a:r>
              <a:rPr lang="en-US" altLang="zh-TW" sz="2400" dirty="0"/>
              <a:t>, ma non </a:t>
            </a:r>
            <a:r>
              <a:rPr lang="en-US" altLang="zh-TW" sz="2400" dirty="0" err="1"/>
              <a:t>dirò</a:t>
            </a:r>
            <a:r>
              <a:rPr lang="en-US" altLang="zh-TW" sz="2400" dirty="0"/>
              <a:t> </a:t>
            </a:r>
            <a:r>
              <a:rPr lang="en-US" altLang="zh-TW" sz="2400" dirty="0" err="1"/>
              <a:t>nulla</a:t>
            </a:r>
            <a:r>
              <a:rPr lang="en-US" altLang="zh-TW" sz="2400" dirty="0"/>
              <a:t> </a:t>
            </a:r>
            <a:r>
              <a:rPr lang="en-US" altLang="zh-TW" sz="2400" dirty="0" err="1"/>
              <a:t>su</a:t>
            </a:r>
            <a:r>
              <a:rPr lang="en-US" altLang="zh-TW" sz="2400" dirty="0"/>
              <a:t> </a:t>
            </a:r>
            <a:r>
              <a:rPr lang="en-US" altLang="zh-TW" sz="2400" dirty="0" err="1"/>
              <a:t>questo</a:t>
            </a:r>
            <a:r>
              <a:rPr lang="en-US" altLang="zh-TW" sz="2400" dirty="0"/>
              <a:t>.</a:t>
            </a:r>
          </a:p>
          <a:p>
            <a:endParaRPr lang="zh-TW" altLang="en-US" sz="2400" dirty="0"/>
          </a:p>
        </p:txBody>
      </p:sp>
      <p:pic>
        <p:nvPicPr>
          <p:cNvPr id="95236" name="Picture 4">
            <a:extLst>
              <a:ext uri="{FF2B5EF4-FFF2-40B4-BE49-F238E27FC236}">
                <a16:creationId xmlns:a16="http://schemas.microsoft.com/office/drawing/2014/main" id="{79656F78-3CBD-41D0-BCFD-4456547F7BBB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860675" y="4378326"/>
            <a:ext cx="7391400" cy="12112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DB381FF9-98E2-4684-B8C8-C22BC166FC61}"/>
              </a:ext>
            </a:extLst>
          </p:cNvPr>
          <p:cNvSpPr txBox="1">
            <a:spLocks/>
          </p:cNvSpPr>
          <p:nvPr/>
        </p:nvSpPr>
        <p:spPr>
          <a:xfrm>
            <a:off x="373453" y="475750"/>
            <a:ext cx="6617282" cy="5882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/>
              <a:t>RTL design…con il (System)</a:t>
            </a:r>
            <a:r>
              <a:rPr lang="it-IT" altLang="it-IT" sz="3200" b="1" cap="small" dirty="0" err="1"/>
              <a:t>Verilog</a:t>
            </a:r>
            <a:endParaRPr lang="it-IT" altLang="it-IT" sz="4400" b="1" cap="small" dirty="0"/>
          </a:p>
        </p:txBody>
      </p:sp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DB381FF9-98E2-4684-B8C8-C22BC166FC61}"/>
              </a:ext>
            </a:extLst>
          </p:cNvPr>
          <p:cNvSpPr txBox="1">
            <a:spLocks/>
          </p:cNvSpPr>
          <p:nvPr/>
        </p:nvSpPr>
        <p:spPr>
          <a:xfrm>
            <a:off x="631361" y="1331534"/>
            <a:ext cx="6617282" cy="5882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2400" b="1" cap="small" dirty="0"/>
              <a:t>CASTING</a:t>
            </a:r>
            <a:endParaRPr lang="it-IT" altLang="it-IT" sz="3600" b="1" cap="small" dirty="0"/>
          </a:p>
        </p:txBody>
      </p:sp>
    </p:spTree>
    <p:extLst>
      <p:ext uri="{BB962C8B-B14F-4D97-AF65-F5344CB8AC3E}">
        <p14:creationId xmlns:p14="http://schemas.microsoft.com/office/powerpoint/2010/main" val="303088368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52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52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52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52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52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952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952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52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52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952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952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DB381FF9-98E2-4684-B8C8-C22BC166FC61}"/>
              </a:ext>
            </a:extLst>
          </p:cNvPr>
          <p:cNvSpPr txBox="1">
            <a:spLocks/>
          </p:cNvSpPr>
          <p:nvPr/>
        </p:nvSpPr>
        <p:spPr>
          <a:xfrm>
            <a:off x="373453" y="475750"/>
            <a:ext cx="6617282" cy="5882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/>
              <a:t>RTL design…con il (System)</a:t>
            </a:r>
            <a:r>
              <a:rPr lang="it-IT" altLang="it-IT" sz="3200" b="1" cap="small" dirty="0" err="1"/>
              <a:t>Verilog</a:t>
            </a:r>
            <a:endParaRPr lang="it-IT" altLang="it-IT" sz="4400" b="1" cap="small" dirty="0"/>
          </a:p>
        </p:txBody>
      </p:sp>
      <p:sp>
        <p:nvSpPr>
          <p:cNvPr id="19" name="Segnaposto contenuto 2">
            <a:extLst>
              <a:ext uri="{FF2B5EF4-FFF2-40B4-BE49-F238E27FC236}">
                <a16:creationId xmlns:a16="http://schemas.microsoft.com/office/drawing/2014/main" id="{6A239550-A4D9-44B3-BE94-C0B7A3C97D22}"/>
              </a:ext>
            </a:extLst>
          </p:cNvPr>
          <p:cNvSpPr txBox="1">
            <a:spLocks/>
          </p:cNvSpPr>
          <p:nvPr/>
        </p:nvSpPr>
        <p:spPr>
          <a:xfrm>
            <a:off x="796413" y="1611750"/>
            <a:ext cx="8534400" cy="5489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/>
              <a:t>Array Multidimensionali nel </a:t>
            </a:r>
            <a:r>
              <a:rPr lang="it-IT" altLang="it-IT" sz="3200" b="1" cap="small" dirty="0" err="1"/>
              <a:t>SystemVerilog</a:t>
            </a:r>
            <a:endParaRPr lang="it-IT" altLang="it-IT" sz="4400" b="1" cap="small" dirty="0"/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A7D9E167-A236-4BDC-86B9-08FE8B46A8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29479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dirty="0"/>
              <a:t>Nel </a:t>
            </a:r>
            <a:r>
              <a:rPr lang="it-IT" dirty="0" err="1"/>
              <a:t>SystemVerilog</a:t>
            </a:r>
            <a:r>
              <a:rPr lang="it-IT" dirty="0"/>
              <a:t> i concetti di array e vettori vengono in qualche modo stravolti rispetto al </a:t>
            </a:r>
            <a:r>
              <a:rPr lang="it-IT" dirty="0" err="1"/>
              <a:t>Verilog</a:t>
            </a:r>
            <a:r>
              <a:rPr lang="it-IT" dirty="0"/>
              <a:t> dove erano permessi solo array monodimensionali: 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DA1AFB96-B49A-4C5A-AAF5-E2B029FBC1B8}"/>
              </a:ext>
            </a:extLst>
          </p:cNvPr>
          <p:cNvSpPr txBox="1"/>
          <p:nvPr/>
        </p:nvSpPr>
        <p:spPr>
          <a:xfrm>
            <a:off x="9393370" y="741096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Fonte </a:t>
            </a:r>
            <a:r>
              <a:rPr lang="it-IT" dirty="0" err="1"/>
              <a:t>Doulos</a:t>
            </a:r>
            <a:endParaRPr lang="it-IT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05472132-CA09-4C5E-8A4E-515BD9EBAB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3485" y="4181310"/>
            <a:ext cx="3448050" cy="447675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D793589F-52D2-4580-B94C-8874CA8D91B5}"/>
              </a:ext>
            </a:extLst>
          </p:cNvPr>
          <p:cNvSpPr txBox="1"/>
          <p:nvPr/>
        </p:nvSpPr>
        <p:spPr>
          <a:xfrm>
            <a:off x="6283490" y="3443679"/>
            <a:ext cx="62673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it-IT" dirty="0" err="1"/>
              <a:t>Unpacked</a:t>
            </a:r>
            <a:r>
              <a:rPr lang="it-IT" dirty="0"/>
              <a:t> </a:t>
            </a:r>
            <a:r>
              <a:rPr lang="it-IT" dirty="0" err="1"/>
              <a:t>dimension</a:t>
            </a:r>
            <a:endParaRPr lang="it-IT" dirty="0"/>
          </a:p>
        </p:txBody>
      </p:sp>
      <p:grpSp>
        <p:nvGrpSpPr>
          <p:cNvPr id="18" name="Gruppo 17">
            <a:extLst>
              <a:ext uri="{FF2B5EF4-FFF2-40B4-BE49-F238E27FC236}">
                <a16:creationId xmlns:a16="http://schemas.microsoft.com/office/drawing/2014/main" id="{AE966968-05D7-4836-832B-3C63E4B7705B}"/>
              </a:ext>
            </a:extLst>
          </p:cNvPr>
          <p:cNvGrpSpPr/>
          <p:nvPr/>
        </p:nvGrpSpPr>
        <p:grpSpPr>
          <a:xfrm>
            <a:off x="2774817" y="3462333"/>
            <a:ext cx="6267388" cy="583136"/>
            <a:chOff x="2715824" y="3254091"/>
            <a:chExt cx="6267388" cy="583136"/>
          </a:xfrm>
        </p:grpSpPr>
        <p:sp>
          <p:nvSpPr>
            <p:cNvPr id="12" name="CasellaDiTesto 11">
              <a:extLst>
                <a:ext uri="{FF2B5EF4-FFF2-40B4-BE49-F238E27FC236}">
                  <a16:creationId xmlns:a16="http://schemas.microsoft.com/office/drawing/2014/main" id="{EBEFCD2F-302D-4F78-9B66-CD31977E659F}"/>
                </a:ext>
              </a:extLst>
            </p:cNvPr>
            <p:cNvSpPr txBox="1"/>
            <p:nvPr/>
          </p:nvSpPr>
          <p:spPr>
            <a:xfrm>
              <a:off x="2715824" y="3254091"/>
              <a:ext cx="626738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/>
              <a:r>
                <a:rPr lang="it-IT" dirty="0" err="1"/>
                <a:t>Packed</a:t>
              </a:r>
              <a:r>
                <a:rPr lang="it-IT" dirty="0"/>
                <a:t> </a:t>
              </a:r>
              <a:r>
                <a:rPr lang="it-IT" dirty="0" err="1"/>
                <a:t>dimensions</a:t>
              </a:r>
              <a:endParaRPr lang="it-IT" dirty="0"/>
            </a:p>
          </p:txBody>
        </p:sp>
        <p:cxnSp>
          <p:nvCxnSpPr>
            <p:cNvPr id="8" name="Connettore 2 7">
              <a:extLst>
                <a:ext uri="{FF2B5EF4-FFF2-40B4-BE49-F238E27FC236}">
                  <a16:creationId xmlns:a16="http://schemas.microsoft.com/office/drawing/2014/main" id="{B0B88D37-3AB8-4E1B-A77E-585C8693956F}"/>
                </a:ext>
              </a:extLst>
            </p:cNvPr>
            <p:cNvCxnSpPr>
              <a:cxnSpLocks/>
            </p:cNvCxnSpPr>
            <p:nvPr/>
          </p:nvCxnSpPr>
          <p:spPr>
            <a:xfrm>
              <a:off x="3912902" y="3547271"/>
              <a:ext cx="829290" cy="289956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0DC5FC13-B919-4C73-80F6-8881FFDFF49D}"/>
              </a:ext>
            </a:extLst>
          </p:cNvPr>
          <p:cNvCxnSpPr>
            <a:cxnSpLocks/>
          </p:cNvCxnSpPr>
          <p:nvPr/>
        </p:nvCxnSpPr>
        <p:spPr>
          <a:xfrm flipH="1">
            <a:off x="7077799" y="3771207"/>
            <a:ext cx="217092" cy="48442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ttangolo 15">
            <a:extLst>
              <a:ext uri="{FF2B5EF4-FFF2-40B4-BE49-F238E27FC236}">
                <a16:creationId xmlns:a16="http://schemas.microsoft.com/office/drawing/2014/main" id="{0202308C-102A-4B5C-B260-EEE1E0BC4EB3}"/>
              </a:ext>
            </a:extLst>
          </p:cNvPr>
          <p:cNvSpPr/>
          <p:nvPr/>
        </p:nvSpPr>
        <p:spPr>
          <a:xfrm>
            <a:off x="4857135" y="4181309"/>
            <a:ext cx="1160207" cy="3954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Rettangolo 19">
            <a:extLst>
              <a:ext uri="{FF2B5EF4-FFF2-40B4-BE49-F238E27FC236}">
                <a16:creationId xmlns:a16="http://schemas.microsoft.com/office/drawing/2014/main" id="{55716C65-FE11-4C18-BA67-448696AB69C4}"/>
              </a:ext>
            </a:extLst>
          </p:cNvPr>
          <p:cNvSpPr/>
          <p:nvPr/>
        </p:nvSpPr>
        <p:spPr>
          <a:xfrm>
            <a:off x="6924534" y="4272940"/>
            <a:ext cx="566585" cy="29344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AFFFD8CD-F08A-4233-B4C5-906041DD1F9B}"/>
              </a:ext>
            </a:extLst>
          </p:cNvPr>
          <p:cNvSpPr txBox="1"/>
          <p:nvPr/>
        </p:nvSpPr>
        <p:spPr>
          <a:xfrm>
            <a:off x="166422" y="5391627"/>
            <a:ext cx="613321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Vengono</a:t>
            </a:r>
            <a:r>
              <a:rPr lang="en-US" dirty="0"/>
              <a:t> </a:t>
            </a:r>
            <a:r>
              <a:rPr lang="en-US" dirty="0" err="1"/>
              <a:t>memorizzate</a:t>
            </a:r>
            <a:r>
              <a:rPr lang="en-US" dirty="0"/>
              <a:t> in zone </a:t>
            </a:r>
            <a:r>
              <a:rPr lang="en-US" dirty="0" err="1"/>
              <a:t>contigue</a:t>
            </a:r>
            <a:r>
              <a:rPr lang="en-US" dirty="0"/>
              <a:t> di </a:t>
            </a:r>
            <a:r>
              <a:rPr lang="en-US" dirty="0" err="1"/>
              <a:t>memoria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Possono</a:t>
            </a:r>
            <a:r>
              <a:rPr lang="en-US" dirty="0"/>
              <a:t> </a:t>
            </a:r>
            <a:r>
              <a:rPr lang="en-US" dirty="0" err="1"/>
              <a:t>essere</a:t>
            </a:r>
            <a:r>
              <a:rPr lang="en-US" dirty="0"/>
              <a:t> </a:t>
            </a:r>
            <a:r>
              <a:rPr lang="en-US" dirty="0" err="1"/>
              <a:t>copiate</a:t>
            </a:r>
            <a:r>
              <a:rPr lang="en-US" dirty="0"/>
              <a:t> </a:t>
            </a:r>
            <a:r>
              <a:rPr lang="en-US" dirty="0" err="1"/>
              <a:t>direttamente</a:t>
            </a:r>
            <a:r>
              <a:rPr lang="en-US" dirty="0"/>
              <a:t> in </a:t>
            </a:r>
            <a:r>
              <a:rPr lang="en-US" dirty="0" err="1"/>
              <a:t>altri</a:t>
            </a:r>
            <a:r>
              <a:rPr lang="en-US" dirty="0"/>
              <a:t> </a:t>
            </a:r>
            <a:r>
              <a:rPr lang="en-US" dirty="0" err="1"/>
              <a:t>oggetti</a:t>
            </a:r>
            <a:r>
              <a:rPr lang="en-US" dirty="0"/>
              <a:t> Packed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Possono</a:t>
            </a:r>
            <a:r>
              <a:rPr lang="en-US" dirty="0"/>
              <a:t> </a:t>
            </a:r>
            <a:r>
              <a:rPr lang="en-US" dirty="0" err="1"/>
              <a:t>essere</a:t>
            </a:r>
            <a:r>
              <a:rPr lang="en-US" dirty="0"/>
              <a:t> </a:t>
            </a:r>
            <a:r>
              <a:rPr lang="en-US" dirty="0" err="1"/>
              <a:t>facilmente</a:t>
            </a:r>
            <a:r>
              <a:rPr lang="en-US" dirty="0"/>
              <a:t> “</a:t>
            </a:r>
            <a:r>
              <a:rPr lang="en-US" dirty="0" err="1"/>
              <a:t>spezzate</a:t>
            </a:r>
            <a:r>
              <a:rPr lang="en-US" dirty="0"/>
              <a:t>” in sotto array o </a:t>
            </a:r>
            <a:r>
              <a:rPr lang="en-US" dirty="0" err="1"/>
              <a:t>vettori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Vengono</a:t>
            </a:r>
            <a:r>
              <a:rPr lang="en-US" dirty="0"/>
              <a:t> </a:t>
            </a:r>
            <a:r>
              <a:rPr lang="en-US" dirty="0" err="1"/>
              <a:t>usate</a:t>
            </a:r>
            <a:r>
              <a:rPr lang="en-US" dirty="0"/>
              <a:t> per "bit" types (bit, logic, int </a:t>
            </a:r>
            <a:r>
              <a:rPr lang="en-US" dirty="0" err="1"/>
              <a:t>ecc</a:t>
            </a:r>
            <a:r>
              <a:rPr lang="en-US" dirty="0"/>
              <a:t>…)</a:t>
            </a:r>
            <a:br>
              <a:rPr lang="it-IT" dirty="0"/>
            </a:br>
            <a:endParaRPr lang="it-IT" dirty="0"/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33AC4892-9F12-4D01-8DB7-57A914DDD45C}"/>
              </a:ext>
            </a:extLst>
          </p:cNvPr>
          <p:cNvSpPr txBox="1"/>
          <p:nvPr/>
        </p:nvSpPr>
        <p:spPr>
          <a:xfrm>
            <a:off x="166422" y="5029804"/>
            <a:ext cx="82394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1" dirty="0" err="1"/>
              <a:t>Packed</a:t>
            </a:r>
            <a:endParaRPr lang="it-IT" b="1" dirty="0"/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AFA665E9-E669-45EB-8894-270DB62E2AC8}"/>
              </a:ext>
            </a:extLst>
          </p:cNvPr>
          <p:cNvSpPr txBox="1"/>
          <p:nvPr/>
        </p:nvSpPr>
        <p:spPr>
          <a:xfrm>
            <a:off x="7147376" y="4849753"/>
            <a:ext cx="378965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1400" b="1" dirty="0"/>
              <a:t>Dimensioni dichiarate prima o dopo il nome della variabile</a:t>
            </a:r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38599C27-02BA-42D4-8369-935256645910}"/>
              </a:ext>
            </a:extLst>
          </p:cNvPr>
          <p:cNvSpPr txBox="1"/>
          <p:nvPr/>
        </p:nvSpPr>
        <p:spPr>
          <a:xfrm>
            <a:off x="6595003" y="5638544"/>
            <a:ext cx="5430575" cy="958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Possono</a:t>
            </a:r>
            <a:r>
              <a:rPr lang="en-US" dirty="0"/>
              <a:t> non </a:t>
            </a:r>
            <a:r>
              <a:rPr lang="en-US" dirty="0" err="1"/>
              <a:t>essere</a:t>
            </a:r>
            <a:r>
              <a:rPr lang="en-US" dirty="0"/>
              <a:t> </a:t>
            </a:r>
            <a:r>
              <a:rPr lang="en-US" dirty="0" err="1"/>
              <a:t>memorizzate</a:t>
            </a:r>
            <a:r>
              <a:rPr lang="en-US" dirty="0"/>
              <a:t> in zone </a:t>
            </a:r>
            <a:r>
              <a:rPr lang="en-US" dirty="0" err="1"/>
              <a:t>contigue</a:t>
            </a:r>
            <a:r>
              <a:rPr lang="en-US" dirty="0"/>
              <a:t> di </a:t>
            </a:r>
            <a:r>
              <a:rPr lang="en-US" dirty="0" err="1"/>
              <a:t>memoria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Possono essere usate per qualunque tipo di dato</a:t>
            </a: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F29E2E87-1EA2-4EF3-8603-E8E8C04069DB}"/>
              </a:ext>
            </a:extLst>
          </p:cNvPr>
          <p:cNvSpPr txBox="1"/>
          <p:nvPr/>
        </p:nvSpPr>
        <p:spPr>
          <a:xfrm>
            <a:off x="6817318" y="5343456"/>
            <a:ext cx="82394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1" dirty="0" err="1"/>
              <a:t>UnPacked</a:t>
            </a:r>
            <a:endParaRPr lang="it-IT" b="1" dirty="0"/>
          </a:p>
        </p:txBody>
      </p:sp>
    </p:spTree>
    <p:extLst>
      <p:ext uri="{BB962C8B-B14F-4D97-AF65-F5344CB8AC3E}">
        <p14:creationId xmlns:p14="http://schemas.microsoft.com/office/powerpoint/2010/main" val="966193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9" grpId="0"/>
      <p:bldP spid="9" grpId="0" build="p"/>
      <p:bldP spid="11" grpId="0"/>
      <p:bldP spid="16" grpId="0" animBg="1"/>
      <p:bldP spid="20" grpId="0" animBg="1"/>
      <p:bldP spid="21" grpId="0"/>
      <p:bldP spid="23" grpId="0"/>
      <p:bldP spid="26" grpId="0"/>
      <p:bldP spid="27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DB381FF9-98E2-4684-B8C8-C22BC166FC61}"/>
              </a:ext>
            </a:extLst>
          </p:cNvPr>
          <p:cNvSpPr txBox="1">
            <a:spLocks/>
          </p:cNvSpPr>
          <p:nvPr/>
        </p:nvSpPr>
        <p:spPr>
          <a:xfrm>
            <a:off x="373453" y="475750"/>
            <a:ext cx="6617282" cy="5882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/>
              <a:t>RTL design…con il (System)</a:t>
            </a:r>
            <a:r>
              <a:rPr lang="it-IT" altLang="it-IT" sz="3200" b="1" cap="small" dirty="0" err="1"/>
              <a:t>Verilog</a:t>
            </a:r>
            <a:endParaRPr lang="it-IT" altLang="it-IT" sz="4400" b="1" cap="small" dirty="0"/>
          </a:p>
        </p:txBody>
      </p:sp>
      <p:sp>
        <p:nvSpPr>
          <p:cNvPr id="19" name="Segnaposto contenuto 2">
            <a:extLst>
              <a:ext uri="{FF2B5EF4-FFF2-40B4-BE49-F238E27FC236}">
                <a16:creationId xmlns:a16="http://schemas.microsoft.com/office/drawing/2014/main" id="{6A239550-A4D9-44B3-BE94-C0B7A3C97D22}"/>
              </a:ext>
            </a:extLst>
          </p:cNvPr>
          <p:cNvSpPr txBox="1">
            <a:spLocks/>
          </p:cNvSpPr>
          <p:nvPr/>
        </p:nvSpPr>
        <p:spPr>
          <a:xfrm>
            <a:off x="796413" y="1611750"/>
            <a:ext cx="8534400" cy="5489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/>
              <a:t>Array Multidimensionali nel </a:t>
            </a:r>
            <a:r>
              <a:rPr lang="it-IT" altLang="it-IT" sz="3200" b="1" cap="small" dirty="0" err="1"/>
              <a:t>SystemVerilog</a:t>
            </a:r>
            <a:endParaRPr lang="it-IT" altLang="it-IT" sz="4400" b="1" cap="small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DA1AFB96-B49A-4C5A-AAF5-E2B029FBC1B8}"/>
              </a:ext>
            </a:extLst>
          </p:cNvPr>
          <p:cNvSpPr txBox="1"/>
          <p:nvPr/>
        </p:nvSpPr>
        <p:spPr>
          <a:xfrm>
            <a:off x="9393370" y="741096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Fonte </a:t>
            </a:r>
            <a:r>
              <a:rPr lang="it-IT" dirty="0" err="1"/>
              <a:t>Doulos</a:t>
            </a:r>
            <a:endParaRPr lang="it-IT" dirty="0"/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AFFFD8CD-F08A-4233-B4C5-906041DD1F9B}"/>
              </a:ext>
            </a:extLst>
          </p:cNvPr>
          <p:cNvSpPr txBox="1"/>
          <p:nvPr/>
        </p:nvSpPr>
        <p:spPr>
          <a:xfrm>
            <a:off x="166422" y="5391627"/>
            <a:ext cx="613321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Vengono</a:t>
            </a:r>
            <a:r>
              <a:rPr lang="en-US" dirty="0"/>
              <a:t> </a:t>
            </a:r>
            <a:r>
              <a:rPr lang="en-US" dirty="0" err="1"/>
              <a:t>memorizzate</a:t>
            </a:r>
            <a:r>
              <a:rPr lang="en-US" dirty="0"/>
              <a:t> in zone </a:t>
            </a:r>
            <a:r>
              <a:rPr lang="en-US" dirty="0" err="1"/>
              <a:t>contigue</a:t>
            </a:r>
            <a:r>
              <a:rPr lang="en-US" dirty="0"/>
              <a:t> di </a:t>
            </a:r>
            <a:r>
              <a:rPr lang="en-US" dirty="0" err="1"/>
              <a:t>memoria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Possono</a:t>
            </a:r>
            <a:r>
              <a:rPr lang="en-US" dirty="0"/>
              <a:t> </a:t>
            </a:r>
            <a:r>
              <a:rPr lang="en-US" dirty="0" err="1"/>
              <a:t>essere</a:t>
            </a:r>
            <a:r>
              <a:rPr lang="en-US" dirty="0"/>
              <a:t> </a:t>
            </a:r>
            <a:r>
              <a:rPr lang="en-US" dirty="0" err="1"/>
              <a:t>copiate</a:t>
            </a:r>
            <a:r>
              <a:rPr lang="en-US" dirty="0"/>
              <a:t> </a:t>
            </a:r>
            <a:r>
              <a:rPr lang="en-US" dirty="0" err="1"/>
              <a:t>direttamente</a:t>
            </a:r>
            <a:r>
              <a:rPr lang="en-US" dirty="0"/>
              <a:t> in </a:t>
            </a:r>
            <a:r>
              <a:rPr lang="en-US" dirty="0" err="1"/>
              <a:t>altri</a:t>
            </a:r>
            <a:r>
              <a:rPr lang="en-US" dirty="0"/>
              <a:t> </a:t>
            </a:r>
            <a:r>
              <a:rPr lang="en-US" dirty="0" err="1"/>
              <a:t>oggetti</a:t>
            </a:r>
            <a:r>
              <a:rPr lang="en-US" dirty="0"/>
              <a:t> Packed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Possono</a:t>
            </a:r>
            <a:r>
              <a:rPr lang="en-US" dirty="0"/>
              <a:t> </a:t>
            </a:r>
            <a:r>
              <a:rPr lang="en-US" dirty="0" err="1"/>
              <a:t>essere</a:t>
            </a:r>
            <a:r>
              <a:rPr lang="en-US" dirty="0"/>
              <a:t> </a:t>
            </a:r>
            <a:r>
              <a:rPr lang="en-US" dirty="0" err="1"/>
              <a:t>facilmente</a:t>
            </a:r>
            <a:r>
              <a:rPr lang="en-US" dirty="0"/>
              <a:t> “</a:t>
            </a:r>
            <a:r>
              <a:rPr lang="en-US" dirty="0" err="1"/>
              <a:t>spezzate</a:t>
            </a:r>
            <a:r>
              <a:rPr lang="en-US" dirty="0"/>
              <a:t>” in sotto array o </a:t>
            </a:r>
            <a:r>
              <a:rPr lang="en-US" dirty="0" err="1"/>
              <a:t>vettori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Vengono</a:t>
            </a:r>
            <a:r>
              <a:rPr lang="en-US" dirty="0"/>
              <a:t> </a:t>
            </a:r>
            <a:r>
              <a:rPr lang="en-US" dirty="0" err="1"/>
              <a:t>usate</a:t>
            </a:r>
            <a:r>
              <a:rPr lang="en-US" dirty="0"/>
              <a:t> per "bit" types (bit, logic, int </a:t>
            </a:r>
            <a:r>
              <a:rPr lang="en-US" dirty="0" err="1"/>
              <a:t>ecc</a:t>
            </a:r>
            <a:r>
              <a:rPr lang="en-US" dirty="0"/>
              <a:t>…)</a:t>
            </a:r>
            <a:br>
              <a:rPr lang="it-IT" dirty="0"/>
            </a:br>
            <a:endParaRPr lang="it-IT" dirty="0"/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33AC4892-9F12-4D01-8DB7-57A914DDD45C}"/>
              </a:ext>
            </a:extLst>
          </p:cNvPr>
          <p:cNvSpPr txBox="1"/>
          <p:nvPr/>
        </p:nvSpPr>
        <p:spPr>
          <a:xfrm>
            <a:off x="166422" y="5029804"/>
            <a:ext cx="82394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1" dirty="0" err="1"/>
              <a:t>Packed</a:t>
            </a:r>
            <a:endParaRPr lang="it-IT" b="1" dirty="0"/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38599C27-02BA-42D4-8369-935256645910}"/>
              </a:ext>
            </a:extLst>
          </p:cNvPr>
          <p:cNvSpPr txBox="1"/>
          <p:nvPr/>
        </p:nvSpPr>
        <p:spPr>
          <a:xfrm>
            <a:off x="6595003" y="5638544"/>
            <a:ext cx="5430575" cy="958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Possono</a:t>
            </a:r>
            <a:r>
              <a:rPr lang="en-US" dirty="0"/>
              <a:t> NON </a:t>
            </a:r>
            <a:r>
              <a:rPr lang="en-US" dirty="0" err="1"/>
              <a:t>essere</a:t>
            </a:r>
            <a:r>
              <a:rPr lang="en-US" dirty="0"/>
              <a:t> </a:t>
            </a:r>
            <a:r>
              <a:rPr lang="en-US" dirty="0" err="1"/>
              <a:t>memorizzate</a:t>
            </a:r>
            <a:r>
              <a:rPr lang="en-US" dirty="0"/>
              <a:t> in zone </a:t>
            </a:r>
            <a:r>
              <a:rPr lang="en-US" dirty="0" err="1"/>
              <a:t>contigue</a:t>
            </a:r>
            <a:r>
              <a:rPr lang="en-US" dirty="0"/>
              <a:t> di </a:t>
            </a:r>
            <a:r>
              <a:rPr lang="en-US" dirty="0" err="1"/>
              <a:t>memoria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Possono essere usate per qualunque tipo di dato</a:t>
            </a: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F29E2E87-1EA2-4EF3-8603-E8E8C04069DB}"/>
              </a:ext>
            </a:extLst>
          </p:cNvPr>
          <p:cNvSpPr txBox="1"/>
          <p:nvPr/>
        </p:nvSpPr>
        <p:spPr>
          <a:xfrm>
            <a:off x="6817318" y="5343456"/>
            <a:ext cx="82394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1" dirty="0" err="1"/>
              <a:t>UnPacked</a:t>
            </a:r>
            <a:endParaRPr lang="it-IT" b="1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B6FEC508-6F6F-40FE-80CC-96D167D3C1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453" y="2777600"/>
            <a:ext cx="3539535" cy="1919748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3CC66A5E-7EEA-46E8-AC0B-36ADEAD3B0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1406" y="2870501"/>
            <a:ext cx="4433608" cy="2189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091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9" grpId="0"/>
      <p:bldP spid="21" grpId="0"/>
      <p:bldP spid="23" grpId="0"/>
      <p:bldP spid="26" grpId="0"/>
      <p:bldP spid="2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B95EAEE-597F-4572-B6B9-F0D61D6D8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BDCB03A-1701-43AA-9B5B-9567DDB568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dirty="0"/>
              <a:t>Intanto una cosa fondamentale: il </a:t>
            </a:r>
            <a:r>
              <a:rPr lang="it-IT" dirty="0" err="1"/>
              <a:t>Verilog</a:t>
            </a:r>
            <a:r>
              <a:rPr lang="it-IT" dirty="0"/>
              <a:t> è </a:t>
            </a:r>
            <a:r>
              <a:rPr lang="it-IT" b="1" dirty="0"/>
              <a:t>case sensitive</a:t>
            </a:r>
          </a:p>
          <a:p>
            <a:r>
              <a:rPr lang="it-IT" dirty="0"/>
              <a:t>L’unità di base del </a:t>
            </a:r>
            <a:r>
              <a:rPr lang="it-IT" dirty="0" err="1"/>
              <a:t>Verilog</a:t>
            </a:r>
            <a:r>
              <a:rPr lang="it-IT" dirty="0"/>
              <a:t> è il </a:t>
            </a:r>
            <a:r>
              <a:rPr lang="it-IT" b="1" dirty="0">
                <a:solidFill>
                  <a:schemeClr val="accent1"/>
                </a:solidFill>
              </a:rPr>
              <a:t>module</a:t>
            </a:r>
          </a:p>
          <a:p>
            <a:r>
              <a:rPr lang="it-IT" dirty="0"/>
              <a:t>Il </a:t>
            </a:r>
            <a:r>
              <a:rPr lang="it-IT" b="1" dirty="0">
                <a:solidFill>
                  <a:schemeClr val="accent1"/>
                </a:solidFill>
              </a:rPr>
              <a:t>module</a:t>
            </a:r>
            <a:r>
              <a:rPr lang="it-IT" dirty="0"/>
              <a:t> descrive la funzione o il comportamento di un circuito esprimendone ingressi e uscite. (N.B. Può anche non avere nessun I/O).</a:t>
            </a:r>
          </a:p>
          <a:p>
            <a:r>
              <a:rPr lang="it-IT" dirty="0"/>
              <a:t>E’ possibile invocare moduli all’interno di altri moduli costruendo una sorta di gerarchia dei vari moduli. E’ un comportamento simile a quello che si vede ne VHDL</a:t>
            </a:r>
          </a:p>
          <a:p>
            <a:pPr marL="0" indent="0">
              <a:buNone/>
            </a:pPr>
            <a:endParaRPr lang="it-IT" dirty="0"/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DB381FF9-98E2-4684-B8C8-C22BC166FC61}"/>
              </a:ext>
            </a:extLst>
          </p:cNvPr>
          <p:cNvSpPr txBox="1">
            <a:spLocks/>
          </p:cNvSpPr>
          <p:nvPr/>
        </p:nvSpPr>
        <p:spPr>
          <a:xfrm>
            <a:off x="373453" y="475750"/>
            <a:ext cx="4938380" cy="5882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/>
              <a:t>RTL design…con il </a:t>
            </a:r>
            <a:r>
              <a:rPr lang="it-IT" altLang="it-IT" sz="3200" b="1" cap="small" dirty="0" err="1"/>
              <a:t>Verilog</a:t>
            </a:r>
            <a:endParaRPr lang="it-IT" altLang="it-IT" sz="4400" b="1" cap="small" dirty="0"/>
          </a:p>
        </p:txBody>
      </p:sp>
    </p:spTree>
    <p:extLst>
      <p:ext uri="{BB962C8B-B14F-4D97-AF65-F5344CB8AC3E}">
        <p14:creationId xmlns:p14="http://schemas.microsoft.com/office/powerpoint/2010/main" val="2069959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DB381FF9-98E2-4684-B8C8-C22BC166FC61}"/>
              </a:ext>
            </a:extLst>
          </p:cNvPr>
          <p:cNvSpPr txBox="1">
            <a:spLocks/>
          </p:cNvSpPr>
          <p:nvPr/>
        </p:nvSpPr>
        <p:spPr>
          <a:xfrm>
            <a:off x="373453" y="475750"/>
            <a:ext cx="6617282" cy="5882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 err="1"/>
              <a:t>Verification</a:t>
            </a:r>
            <a:r>
              <a:rPr lang="it-IT" altLang="it-IT" sz="3200" b="1" cap="small" dirty="0"/>
              <a:t> con il (System)</a:t>
            </a:r>
            <a:r>
              <a:rPr lang="it-IT" altLang="it-IT" sz="3200" b="1" cap="small" dirty="0" err="1"/>
              <a:t>Verilog</a:t>
            </a:r>
            <a:endParaRPr lang="it-IT" altLang="it-IT" sz="4400" b="1" cap="small" dirty="0"/>
          </a:p>
        </p:txBody>
      </p:sp>
      <p:sp>
        <p:nvSpPr>
          <p:cNvPr id="19" name="Segnaposto contenuto 2">
            <a:extLst>
              <a:ext uri="{FF2B5EF4-FFF2-40B4-BE49-F238E27FC236}">
                <a16:creationId xmlns:a16="http://schemas.microsoft.com/office/drawing/2014/main" id="{6A239550-A4D9-44B3-BE94-C0B7A3C97D22}"/>
              </a:ext>
            </a:extLst>
          </p:cNvPr>
          <p:cNvSpPr txBox="1">
            <a:spLocks/>
          </p:cNvSpPr>
          <p:nvPr/>
        </p:nvSpPr>
        <p:spPr>
          <a:xfrm>
            <a:off x="796413" y="1611750"/>
            <a:ext cx="8534400" cy="5489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/>
              <a:t>Array Dinamico in </a:t>
            </a:r>
            <a:r>
              <a:rPr lang="it-IT" altLang="it-IT" sz="3200" b="1" cap="small" dirty="0" err="1"/>
              <a:t>SystemVerilog</a:t>
            </a:r>
            <a:endParaRPr lang="it-IT" altLang="it-IT" sz="4400" b="1" cap="small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DA1AFB96-B49A-4C5A-AAF5-E2B029FBC1B8}"/>
              </a:ext>
            </a:extLst>
          </p:cNvPr>
          <p:cNvSpPr txBox="1"/>
          <p:nvPr/>
        </p:nvSpPr>
        <p:spPr>
          <a:xfrm>
            <a:off x="9393370" y="741096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Fonte </a:t>
            </a:r>
            <a:r>
              <a:rPr lang="it-IT" dirty="0" err="1"/>
              <a:t>Doulos</a:t>
            </a:r>
            <a:endParaRPr lang="it-IT" dirty="0"/>
          </a:p>
        </p:txBody>
      </p:sp>
      <p:sp>
        <p:nvSpPr>
          <p:cNvPr id="2" name="Rettangolo 1"/>
          <p:cNvSpPr/>
          <p:nvPr/>
        </p:nvSpPr>
        <p:spPr>
          <a:xfrm>
            <a:off x="322728" y="2269903"/>
            <a:ext cx="11107271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92929"/>
                </a:solidFill>
                <a:latin typeface="Roboto"/>
              </a:rPr>
              <a:t>Un array </a:t>
            </a:r>
            <a:r>
              <a:rPr lang="en-US" dirty="0" err="1">
                <a:solidFill>
                  <a:srgbClr val="292929"/>
                </a:solidFill>
                <a:latin typeface="Roboto"/>
              </a:rPr>
              <a:t>dinamico</a:t>
            </a:r>
            <a:r>
              <a:rPr lang="en-US" dirty="0">
                <a:solidFill>
                  <a:srgbClr val="292929"/>
                </a:solidFill>
                <a:latin typeface="Roboto"/>
              </a:rPr>
              <a:t> è un array </a:t>
            </a:r>
            <a:r>
              <a:rPr lang="en-US" dirty="0" err="1">
                <a:solidFill>
                  <a:srgbClr val="292929"/>
                </a:solidFill>
                <a:latin typeface="Roboto"/>
              </a:rPr>
              <a:t>monodimensionale</a:t>
            </a:r>
            <a:r>
              <a:rPr lang="en-US" dirty="0">
                <a:solidFill>
                  <a:srgbClr val="292929"/>
                </a:solidFill>
                <a:latin typeface="Roboto"/>
              </a:rPr>
              <a:t> di </a:t>
            </a:r>
            <a:r>
              <a:rPr lang="en-US" dirty="0" err="1">
                <a:solidFill>
                  <a:srgbClr val="292929"/>
                </a:solidFill>
                <a:latin typeface="Roboto"/>
              </a:rPr>
              <a:t>tipo</a:t>
            </a:r>
            <a:r>
              <a:rPr lang="en-US" dirty="0">
                <a:solidFill>
                  <a:srgbClr val="292929"/>
                </a:solidFill>
                <a:latin typeface="Roboto"/>
              </a:rPr>
              <a:t> unpacked la cui </a:t>
            </a:r>
            <a:r>
              <a:rPr lang="en-US" dirty="0" err="1">
                <a:solidFill>
                  <a:srgbClr val="292929"/>
                </a:solidFill>
                <a:latin typeface="Roboto"/>
              </a:rPr>
              <a:t>dimensione</a:t>
            </a:r>
            <a:r>
              <a:rPr lang="en-US" dirty="0">
                <a:solidFill>
                  <a:srgbClr val="292929"/>
                </a:solidFill>
                <a:latin typeface="Roboto"/>
              </a:rPr>
              <a:t> </a:t>
            </a:r>
            <a:r>
              <a:rPr lang="en-US" dirty="0" err="1">
                <a:solidFill>
                  <a:srgbClr val="292929"/>
                </a:solidFill>
                <a:latin typeface="Roboto"/>
              </a:rPr>
              <a:t>può</a:t>
            </a:r>
            <a:r>
              <a:rPr lang="en-US" dirty="0">
                <a:solidFill>
                  <a:srgbClr val="292929"/>
                </a:solidFill>
                <a:latin typeface="Roboto"/>
              </a:rPr>
              <a:t> </a:t>
            </a:r>
            <a:r>
              <a:rPr lang="en-US" dirty="0" err="1">
                <a:solidFill>
                  <a:srgbClr val="292929"/>
                </a:solidFill>
                <a:latin typeface="Roboto"/>
              </a:rPr>
              <a:t>cambiare</a:t>
            </a:r>
            <a:r>
              <a:rPr lang="en-US" dirty="0">
                <a:solidFill>
                  <a:srgbClr val="292929"/>
                </a:solidFill>
                <a:latin typeface="Roboto"/>
              </a:rPr>
              <a:t> in runtime. </a:t>
            </a:r>
            <a:r>
              <a:rPr lang="en-US" dirty="0" err="1">
                <a:solidFill>
                  <a:srgbClr val="292929"/>
                </a:solidFill>
                <a:latin typeface="Roboto"/>
              </a:rPr>
              <a:t>Viene</a:t>
            </a:r>
            <a:r>
              <a:rPr lang="en-US" dirty="0">
                <a:solidFill>
                  <a:srgbClr val="292929"/>
                </a:solidFill>
                <a:latin typeface="Roboto"/>
              </a:rPr>
              <a:t> </a:t>
            </a:r>
            <a:r>
              <a:rPr lang="en-US" dirty="0" err="1">
                <a:solidFill>
                  <a:srgbClr val="292929"/>
                </a:solidFill>
                <a:latin typeface="Roboto"/>
              </a:rPr>
              <a:t>dichiarato</a:t>
            </a:r>
            <a:r>
              <a:rPr lang="en-US" dirty="0">
                <a:solidFill>
                  <a:srgbClr val="292929"/>
                </a:solidFill>
                <a:latin typeface="Roboto"/>
              </a:rPr>
              <a:t> </a:t>
            </a:r>
            <a:r>
              <a:rPr lang="en-US" dirty="0" err="1">
                <a:solidFill>
                  <a:srgbClr val="292929"/>
                </a:solidFill>
                <a:latin typeface="Roboto"/>
              </a:rPr>
              <a:t>usando</a:t>
            </a:r>
            <a:r>
              <a:rPr lang="en-US" dirty="0">
                <a:solidFill>
                  <a:srgbClr val="292929"/>
                </a:solidFill>
                <a:latin typeface="Roboto"/>
              </a:rPr>
              <a:t> le </a:t>
            </a:r>
            <a:r>
              <a:rPr lang="en-US" dirty="0" err="1">
                <a:solidFill>
                  <a:srgbClr val="292929"/>
                </a:solidFill>
                <a:latin typeface="Roboto"/>
              </a:rPr>
              <a:t>parentesi</a:t>
            </a:r>
            <a:r>
              <a:rPr lang="en-US" dirty="0">
                <a:solidFill>
                  <a:srgbClr val="292929"/>
                </a:solidFill>
                <a:latin typeface="Roboto"/>
              </a:rPr>
              <a:t> </a:t>
            </a:r>
            <a:r>
              <a:rPr lang="en-US" dirty="0" err="1">
                <a:solidFill>
                  <a:srgbClr val="292929"/>
                </a:solidFill>
                <a:latin typeface="Roboto"/>
              </a:rPr>
              <a:t>quadre</a:t>
            </a:r>
            <a:r>
              <a:rPr lang="en-US" dirty="0">
                <a:solidFill>
                  <a:srgbClr val="292929"/>
                </a:solidFill>
                <a:latin typeface="Roboto"/>
              </a:rPr>
              <a:t> </a:t>
            </a:r>
            <a:r>
              <a:rPr lang="en-US" dirty="0" err="1">
                <a:solidFill>
                  <a:srgbClr val="292929"/>
                </a:solidFill>
                <a:latin typeface="Roboto"/>
              </a:rPr>
              <a:t>vuote</a:t>
            </a:r>
            <a:r>
              <a:rPr lang="en-US" dirty="0">
                <a:solidFill>
                  <a:srgbClr val="292929"/>
                </a:solidFill>
                <a:latin typeface="Roboto"/>
              </a:rPr>
              <a:t> </a:t>
            </a:r>
            <a:r>
              <a:rPr lang="en-US" dirty="0" err="1">
                <a:solidFill>
                  <a:srgbClr val="292929"/>
                </a:solidFill>
                <a:latin typeface="Roboto"/>
              </a:rPr>
              <a:t>dopo</a:t>
            </a:r>
            <a:r>
              <a:rPr lang="en-US" dirty="0">
                <a:solidFill>
                  <a:srgbClr val="292929"/>
                </a:solidFill>
                <a:latin typeface="Roboto"/>
              </a:rPr>
              <a:t> </a:t>
            </a:r>
            <a:r>
              <a:rPr lang="en-US" dirty="0" err="1">
                <a:solidFill>
                  <a:srgbClr val="292929"/>
                </a:solidFill>
                <a:latin typeface="Roboto"/>
              </a:rPr>
              <a:t>il</a:t>
            </a:r>
            <a:r>
              <a:rPr lang="en-US" dirty="0">
                <a:solidFill>
                  <a:srgbClr val="292929"/>
                </a:solidFill>
                <a:latin typeface="Roboto"/>
              </a:rPr>
              <a:t> </a:t>
            </a:r>
            <a:r>
              <a:rPr lang="en-US" dirty="0" err="1">
                <a:solidFill>
                  <a:srgbClr val="292929"/>
                </a:solidFill>
                <a:latin typeface="Roboto"/>
              </a:rPr>
              <a:t>nome</a:t>
            </a:r>
            <a:r>
              <a:rPr lang="en-US" dirty="0">
                <a:solidFill>
                  <a:srgbClr val="292929"/>
                </a:solidFill>
                <a:latin typeface="Roboto"/>
              </a:rPr>
              <a:t> </a:t>
            </a:r>
            <a:r>
              <a:rPr lang="en-US" dirty="0" err="1">
                <a:solidFill>
                  <a:srgbClr val="292929"/>
                </a:solidFill>
                <a:latin typeface="Roboto"/>
              </a:rPr>
              <a:t>dell’array</a:t>
            </a:r>
            <a:r>
              <a:rPr lang="en-US" dirty="0">
                <a:solidFill>
                  <a:srgbClr val="292929"/>
                </a:solidFill>
                <a:latin typeface="Roboto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292929"/>
              </a:solidFill>
              <a:latin typeface="Robot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292929"/>
              </a:solidFill>
              <a:latin typeface="Robot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292929"/>
              </a:solidFill>
              <a:latin typeface="Robot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92929"/>
                </a:solidFill>
                <a:latin typeface="Roboto"/>
              </a:rPr>
              <a:t>Ha le </a:t>
            </a:r>
            <a:r>
              <a:rPr lang="en-US" dirty="0" err="1">
                <a:solidFill>
                  <a:srgbClr val="292929"/>
                </a:solidFill>
                <a:latin typeface="Roboto"/>
              </a:rPr>
              <a:t>caratteristiche</a:t>
            </a:r>
            <a:r>
              <a:rPr lang="en-US" dirty="0">
                <a:solidFill>
                  <a:srgbClr val="292929"/>
                </a:solidFill>
                <a:latin typeface="Roboto"/>
              </a:rPr>
              <a:t> </a:t>
            </a:r>
            <a:r>
              <a:rPr lang="en-US" dirty="0" err="1">
                <a:solidFill>
                  <a:srgbClr val="292929"/>
                </a:solidFill>
                <a:latin typeface="Roboto"/>
              </a:rPr>
              <a:t>delle</a:t>
            </a:r>
            <a:r>
              <a:rPr lang="en-US" dirty="0">
                <a:solidFill>
                  <a:srgbClr val="292929"/>
                </a:solidFill>
                <a:latin typeface="Roboto"/>
              </a:rPr>
              <a:t> </a:t>
            </a:r>
            <a:r>
              <a:rPr lang="en-US" dirty="0" err="1">
                <a:solidFill>
                  <a:srgbClr val="292929"/>
                </a:solidFill>
                <a:latin typeface="Roboto"/>
              </a:rPr>
              <a:t>variabili</a:t>
            </a:r>
            <a:r>
              <a:rPr lang="en-US" dirty="0">
                <a:solidFill>
                  <a:srgbClr val="292929"/>
                </a:solidFill>
                <a:latin typeface="Roboto"/>
              </a:rPr>
              <a:t> </a:t>
            </a:r>
            <a:r>
              <a:rPr lang="en-US" dirty="0" err="1">
                <a:solidFill>
                  <a:srgbClr val="292929"/>
                </a:solidFill>
                <a:latin typeface="Roboto"/>
              </a:rPr>
              <a:t>dinamiche</a:t>
            </a:r>
            <a:r>
              <a:rPr lang="en-US" dirty="0">
                <a:solidFill>
                  <a:srgbClr val="292929"/>
                </a:solidFill>
                <a:latin typeface="Roboto"/>
              </a:rPr>
              <a:t> </a:t>
            </a:r>
            <a:r>
              <a:rPr lang="en-US" dirty="0" err="1">
                <a:solidFill>
                  <a:srgbClr val="292929"/>
                </a:solidFill>
                <a:latin typeface="Roboto"/>
              </a:rPr>
              <a:t>che</a:t>
            </a:r>
            <a:r>
              <a:rPr lang="en-US" dirty="0">
                <a:solidFill>
                  <a:srgbClr val="292929"/>
                </a:solidFill>
                <a:latin typeface="Roboto"/>
              </a:rPr>
              <a:t> </a:t>
            </a:r>
            <a:r>
              <a:rPr lang="en-US" dirty="0" err="1">
                <a:solidFill>
                  <a:srgbClr val="292929"/>
                </a:solidFill>
                <a:latin typeface="Roboto"/>
              </a:rPr>
              <a:t>si</a:t>
            </a:r>
            <a:r>
              <a:rPr lang="en-US" dirty="0">
                <a:solidFill>
                  <a:srgbClr val="292929"/>
                </a:solidFill>
                <a:latin typeface="Roboto"/>
              </a:rPr>
              <a:t> </a:t>
            </a:r>
            <a:r>
              <a:rPr lang="en-US" dirty="0" err="1">
                <a:solidFill>
                  <a:srgbClr val="292929"/>
                </a:solidFill>
                <a:latin typeface="Roboto"/>
              </a:rPr>
              <a:t>usano</a:t>
            </a:r>
            <a:r>
              <a:rPr lang="en-US" dirty="0">
                <a:solidFill>
                  <a:srgbClr val="292929"/>
                </a:solidFill>
                <a:latin typeface="Roboto"/>
              </a:rPr>
              <a:t> in C++ o in Java e </a:t>
            </a:r>
            <a:r>
              <a:rPr lang="en-US" dirty="0" err="1">
                <a:solidFill>
                  <a:srgbClr val="292929"/>
                </a:solidFill>
                <a:latin typeface="Roboto"/>
              </a:rPr>
              <a:t>infatti</a:t>
            </a:r>
            <a:r>
              <a:rPr lang="en-US" dirty="0">
                <a:solidFill>
                  <a:srgbClr val="292929"/>
                </a:solidFill>
                <a:latin typeface="Roboto"/>
              </a:rPr>
              <a:t> </a:t>
            </a:r>
            <a:r>
              <a:rPr lang="en-US" dirty="0" err="1">
                <a:solidFill>
                  <a:srgbClr val="292929"/>
                </a:solidFill>
                <a:latin typeface="Roboto"/>
              </a:rPr>
              <a:t>anche</a:t>
            </a:r>
            <a:r>
              <a:rPr lang="en-US" dirty="0">
                <a:solidFill>
                  <a:srgbClr val="292929"/>
                </a:solidFill>
                <a:latin typeface="Roboto"/>
              </a:rPr>
              <a:t> qui </a:t>
            </a:r>
            <a:r>
              <a:rPr lang="en-US" dirty="0" err="1">
                <a:solidFill>
                  <a:srgbClr val="292929"/>
                </a:solidFill>
                <a:latin typeface="Roboto"/>
              </a:rPr>
              <a:t>nascono</a:t>
            </a:r>
            <a:r>
              <a:rPr lang="en-US" dirty="0">
                <a:solidFill>
                  <a:srgbClr val="292929"/>
                </a:solidFill>
                <a:latin typeface="Roboto"/>
              </a:rPr>
              <a:t>* </a:t>
            </a:r>
            <a:r>
              <a:rPr lang="en-US" dirty="0" err="1">
                <a:solidFill>
                  <a:srgbClr val="292929"/>
                </a:solidFill>
                <a:latin typeface="Roboto"/>
              </a:rPr>
              <a:t>nel</a:t>
            </a:r>
            <a:r>
              <a:rPr lang="en-US" dirty="0">
                <a:solidFill>
                  <a:srgbClr val="292929"/>
                </a:solidFill>
                <a:latin typeface="Roboto"/>
              </a:rPr>
              <a:t> </a:t>
            </a:r>
            <a:r>
              <a:rPr lang="en-US" dirty="0" err="1">
                <a:solidFill>
                  <a:srgbClr val="292929"/>
                </a:solidFill>
                <a:latin typeface="Roboto"/>
              </a:rPr>
              <a:t>momento</a:t>
            </a:r>
            <a:r>
              <a:rPr lang="en-US" dirty="0">
                <a:solidFill>
                  <a:srgbClr val="292929"/>
                </a:solidFill>
                <a:latin typeface="Roboto"/>
              </a:rPr>
              <a:t> in cui </a:t>
            </a:r>
            <a:r>
              <a:rPr lang="en-US" dirty="0" err="1">
                <a:solidFill>
                  <a:srgbClr val="292929"/>
                </a:solidFill>
                <a:latin typeface="Roboto"/>
              </a:rPr>
              <a:t>qualcuno</a:t>
            </a:r>
            <a:r>
              <a:rPr lang="en-US" dirty="0">
                <a:solidFill>
                  <a:srgbClr val="292929"/>
                </a:solidFill>
                <a:latin typeface="Roboto"/>
              </a:rPr>
              <a:t> </a:t>
            </a:r>
            <a:r>
              <a:rPr lang="en-US" dirty="0" err="1">
                <a:solidFill>
                  <a:srgbClr val="292929"/>
                </a:solidFill>
                <a:latin typeface="Roboto"/>
              </a:rPr>
              <a:t>invoca</a:t>
            </a:r>
            <a:r>
              <a:rPr lang="en-US" dirty="0">
                <a:solidFill>
                  <a:srgbClr val="292929"/>
                </a:solidFill>
                <a:latin typeface="Roboto"/>
              </a:rPr>
              <a:t> </a:t>
            </a:r>
            <a:r>
              <a:rPr lang="en-US" dirty="0" err="1">
                <a:solidFill>
                  <a:srgbClr val="292929"/>
                </a:solidFill>
                <a:latin typeface="Roboto"/>
              </a:rPr>
              <a:t>il</a:t>
            </a:r>
            <a:r>
              <a:rPr lang="en-US" dirty="0">
                <a:solidFill>
                  <a:srgbClr val="292929"/>
                </a:solidFill>
                <a:latin typeface="Roboto"/>
              </a:rPr>
              <a:t> </a:t>
            </a:r>
            <a:r>
              <a:rPr lang="en-US" dirty="0" err="1">
                <a:solidFill>
                  <a:srgbClr val="292929"/>
                </a:solidFill>
                <a:latin typeface="Roboto"/>
              </a:rPr>
              <a:t>comando</a:t>
            </a:r>
            <a:r>
              <a:rPr lang="en-US" dirty="0">
                <a:solidFill>
                  <a:srgbClr val="292929"/>
                </a:solidFill>
                <a:latin typeface="Roboto"/>
              </a:rPr>
              <a:t> new[].</a:t>
            </a:r>
            <a:endParaRPr lang="en-US" b="0" i="0" dirty="0">
              <a:solidFill>
                <a:srgbClr val="292929"/>
              </a:solidFill>
              <a:effectLst/>
              <a:latin typeface="Roboto"/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4679577" y="3091934"/>
            <a:ext cx="285206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b="1" i="0" u="none" strike="noStrike" cap="none" normalizeH="0" baseline="0" dirty="0">
                <a:ln>
                  <a:noFill/>
                </a:ln>
                <a:effectLst/>
                <a:latin typeface="Arial Unicode MS" panose="020B0604020202020204" pitchFamily="34" charset="-128"/>
              </a:rPr>
              <a:t>data_type </a:t>
            </a:r>
            <a:r>
              <a:rPr kumimoji="0" lang="it-IT" altLang="it-IT" b="1" i="0" u="none" strike="noStrike" cap="none" normalizeH="0" baseline="0" dirty="0" err="1">
                <a:ln>
                  <a:noFill/>
                </a:ln>
                <a:effectLst/>
                <a:latin typeface="Arial Unicode MS" panose="020B0604020202020204" pitchFamily="34" charset="-128"/>
              </a:rPr>
              <a:t>array_name</a:t>
            </a:r>
            <a:r>
              <a:rPr kumimoji="0" lang="it-IT" altLang="it-IT" b="1" i="0" u="none" strike="noStrike" cap="none" normalizeH="0" baseline="0" dirty="0">
                <a:ln>
                  <a:noFill/>
                </a:ln>
                <a:effectLst/>
                <a:latin typeface="Arial Unicode MS" panose="020B0604020202020204" pitchFamily="34" charset="-128"/>
              </a:rPr>
              <a:t> [</a:t>
            </a:r>
            <a:r>
              <a:rPr kumimoji="0" lang="it-IT" altLang="it-IT" b="1" i="0" u="none" strike="noStrike" cap="none" normalizeH="0" baseline="0" dirty="0">
                <a:ln>
                  <a:noFill/>
                </a:ln>
                <a:effectLst/>
                <a:latin typeface="Roboto"/>
              </a:rPr>
              <a:t> </a:t>
            </a:r>
            <a:r>
              <a:rPr kumimoji="0" lang="it-IT" altLang="it-IT" b="1" i="0" u="none" strike="noStrike" cap="none" normalizeH="0" baseline="0" dirty="0">
                <a:ln>
                  <a:noFill/>
                </a:ln>
                <a:effectLst/>
                <a:latin typeface="Arial Unicode MS" panose="020B0604020202020204" pitchFamily="34" charset="-128"/>
              </a:rPr>
              <a:t>];</a:t>
            </a:r>
            <a:r>
              <a:rPr kumimoji="0" lang="it-IT" altLang="it-IT" b="1" i="0" u="none" strike="noStrike" cap="none" normalizeH="0" baseline="0" dirty="0">
                <a:ln>
                  <a:noFill/>
                </a:ln>
                <a:effectLst/>
              </a:rPr>
              <a:t> </a:t>
            </a:r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1793" y="4296335"/>
            <a:ext cx="3953590" cy="2561665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225" y="4536420"/>
            <a:ext cx="4781550" cy="904875"/>
          </a:xfrm>
          <a:prstGeom prst="rect">
            <a:avLst/>
          </a:prstGeom>
        </p:spPr>
      </p:pic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F29E2E87-1EA2-4EF3-8603-E8E8C04069DB}"/>
              </a:ext>
            </a:extLst>
          </p:cNvPr>
          <p:cNvSpPr txBox="1"/>
          <p:nvPr/>
        </p:nvSpPr>
        <p:spPr>
          <a:xfrm>
            <a:off x="165506" y="6051668"/>
            <a:ext cx="711383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1" dirty="0"/>
              <a:t>Ovviamente questi costrutti sono impiegati durante la </a:t>
            </a:r>
            <a:r>
              <a:rPr lang="it-IT" b="1" dirty="0" err="1"/>
              <a:t>verification</a:t>
            </a:r>
            <a:r>
              <a:rPr lang="it-IT" b="1" dirty="0"/>
              <a:t>, la simulazione del circuito RTL</a:t>
            </a:r>
          </a:p>
        </p:txBody>
      </p:sp>
    </p:spTree>
    <p:extLst>
      <p:ext uri="{BB962C8B-B14F-4D97-AF65-F5344CB8AC3E}">
        <p14:creationId xmlns:p14="http://schemas.microsoft.com/office/powerpoint/2010/main" val="2154503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9" grpId="0"/>
      <p:bldP spid="2" grpId="0"/>
      <p:bldP spid="3" grpId="0"/>
      <p:bldP spid="16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DB381FF9-98E2-4684-B8C8-C22BC166FC61}"/>
              </a:ext>
            </a:extLst>
          </p:cNvPr>
          <p:cNvSpPr txBox="1">
            <a:spLocks/>
          </p:cNvSpPr>
          <p:nvPr/>
        </p:nvSpPr>
        <p:spPr>
          <a:xfrm>
            <a:off x="373453" y="475750"/>
            <a:ext cx="6617282" cy="5882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 err="1"/>
              <a:t>Verification</a:t>
            </a:r>
            <a:r>
              <a:rPr lang="it-IT" altLang="it-IT" sz="3200" b="1" cap="small" dirty="0"/>
              <a:t> con il (System)</a:t>
            </a:r>
            <a:r>
              <a:rPr lang="it-IT" altLang="it-IT" sz="3200" b="1" cap="small" dirty="0" err="1"/>
              <a:t>Verilog</a:t>
            </a:r>
            <a:endParaRPr lang="it-IT" altLang="it-IT" sz="4400" b="1" cap="small" dirty="0"/>
          </a:p>
        </p:txBody>
      </p:sp>
      <p:sp>
        <p:nvSpPr>
          <p:cNvPr id="19" name="Segnaposto contenuto 2">
            <a:extLst>
              <a:ext uri="{FF2B5EF4-FFF2-40B4-BE49-F238E27FC236}">
                <a16:creationId xmlns:a16="http://schemas.microsoft.com/office/drawing/2014/main" id="{6A239550-A4D9-44B3-BE94-C0B7A3C97D22}"/>
              </a:ext>
            </a:extLst>
          </p:cNvPr>
          <p:cNvSpPr txBox="1">
            <a:spLocks/>
          </p:cNvSpPr>
          <p:nvPr/>
        </p:nvSpPr>
        <p:spPr>
          <a:xfrm>
            <a:off x="796413" y="1611750"/>
            <a:ext cx="8534400" cy="5489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/>
              <a:t>Array Dinamico in </a:t>
            </a:r>
            <a:r>
              <a:rPr lang="it-IT" altLang="it-IT" sz="3200" b="1" cap="small" dirty="0" err="1"/>
              <a:t>SystemVerilog</a:t>
            </a:r>
            <a:endParaRPr lang="it-IT" altLang="it-IT" sz="4400" b="1" cap="small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DA1AFB96-B49A-4C5A-AAF5-E2B029FBC1B8}"/>
              </a:ext>
            </a:extLst>
          </p:cNvPr>
          <p:cNvSpPr txBox="1"/>
          <p:nvPr/>
        </p:nvSpPr>
        <p:spPr>
          <a:xfrm>
            <a:off x="9393370" y="741096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Fonte </a:t>
            </a:r>
            <a:r>
              <a:rPr lang="it-IT" dirty="0" err="1"/>
              <a:t>Doulos</a:t>
            </a:r>
            <a:endParaRPr lang="it-IT" dirty="0"/>
          </a:p>
        </p:txBody>
      </p:sp>
      <p:sp>
        <p:nvSpPr>
          <p:cNvPr id="2" name="Rettangolo 1"/>
          <p:cNvSpPr/>
          <p:nvPr/>
        </p:nvSpPr>
        <p:spPr>
          <a:xfrm>
            <a:off x="286869" y="2601597"/>
            <a:ext cx="57374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92929"/>
                </a:solidFill>
                <a:latin typeface="Roboto"/>
              </a:rPr>
              <a:t>Un array </a:t>
            </a:r>
            <a:r>
              <a:rPr lang="en-US" dirty="0" err="1">
                <a:solidFill>
                  <a:srgbClr val="292929"/>
                </a:solidFill>
                <a:latin typeface="Roboto"/>
              </a:rPr>
              <a:t>dinamico</a:t>
            </a:r>
            <a:r>
              <a:rPr lang="en-US" dirty="0">
                <a:solidFill>
                  <a:srgbClr val="292929"/>
                </a:solidFill>
                <a:latin typeface="Roboto"/>
              </a:rPr>
              <a:t> </a:t>
            </a:r>
            <a:r>
              <a:rPr lang="en-US" dirty="0" err="1">
                <a:solidFill>
                  <a:srgbClr val="292929"/>
                </a:solidFill>
                <a:latin typeface="Roboto"/>
              </a:rPr>
              <a:t>può</a:t>
            </a:r>
            <a:r>
              <a:rPr lang="en-US" dirty="0">
                <a:solidFill>
                  <a:srgbClr val="292929"/>
                </a:solidFill>
                <a:latin typeface="Roboto"/>
              </a:rPr>
              <a:t> </a:t>
            </a:r>
            <a:r>
              <a:rPr lang="en-US" dirty="0" err="1">
                <a:solidFill>
                  <a:srgbClr val="292929"/>
                </a:solidFill>
                <a:latin typeface="Roboto"/>
              </a:rPr>
              <a:t>cambiare</a:t>
            </a:r>
            <a:r>
              <a:rPr lang="en-US" dirty="0">
                <a:solidFill>
                  <a:srgbClr val="292929"/>
                </a:solidFill>
                <a:latin typeface="Roboto"/>
              </a:rPr>
              <a:t> le sue </a:t>
            </a:r>
            <a:r>
              <a:rPr lang="en-US" dirty="0" err="1">
                <a:solidFill>
                  <a:srgbClr val="292929"/>
                </a:solidFill>
                <a:latin typeface="Roboto"/>
              </a:rPr>
              <a:t>dimensioni</a:t>
            </a:r>
            <a:r>
              <a:rPr lang="en-US" dirty="0">
                <a:solidFill>
                  <a:srgbClr val="292929"/>
                </a:solidFill>
                <a:latin typeface="Roboto"/>
              </a:rPr>
              <a:t> </a:t>
            </a:r>
            <a:r>
              <a:rPr lang="en-US" dirty="0" err="1">
                <a:solidFill>
                  <a:srgbClr val="292929"/>
                </a:solidFill>
                <a:latin typeface="Roboto"/>
              </a:rPr>
              <a:t>durante</a:t>
            </a:r>
            <a:r>
              <a:rPr lang="en-US" dirty="0">
                <a:solidFill>
                  <a:srgbClr val="292929"/>
                </a:solidFill>
                <a:latin typeface="Roboto"/>
              </a:rPr>
              <a:t> </a:t>
            </a:r>
            <a:r>
              <a:rPr lang="en-US" dirty="0" err="1">
                <a:solidFill>
                  <a:srgbClr val="292929"/>
                </a:solidFill>
                <a:latin typeface="Roboto"/>
              </a:rPr>
              <a:t>il</a:t>
            </a:r>
            <a:r>
              <a:rPr lang="en-US" dirty="0">
                <a:solidFill>
                  <a:srgbClr val="292929"/>
                </a:solidFill>
                <a:latin typeface="Roboto"/>
              </a:rPr>
              <a:t> runtime </a:t>
            </a:r>
            <a:r>
              <a:rPr lang="en-US" dirty="0" err="1">
                <a:solidFill>
                  <a:srgbClr val="292929"/>
                </a:solidFill>
                <a:latin typeface="Roboto"/>
              </a:rPr>
              <a:t>senza</a:t>
            </a:r>
            <a:r>
              <a:rPr lang="en-US" dirty="0">
                <a:solidFill>
                  <a:srgbClr val="292929"/>
                </a:solidFill>
                <a:latin typeface="Roboto"/>
              </a:rPr>
              <a:t> </a:t>
            </a:r>
            <a:r>
              <a:rPr lang="en-US" dirty="0" err="1">
                <a:solidFill>
                  <a:srgbClr val="292929"/>
                </a:solidFill>
                <a:latin typeface="Roboto"/>
              </a:rPr>
              <a:t>perdere</a:t>
            </a:r>
            <a:r>
              <a:rPr lang="en-US" dirty="0">
                <a:solidFill>
                  <a:srgbClr val="292929"/>
                </a:solidFill>
                <a:latin typeface="Roboto"/>
              </a:rPr>
              <a:t> </a:t>
            </a:r>
            <a:r>
              <a:rPr lang="en-US" dirty="0" err="1">
                <a:solidFill>
                  <a:srgbClr val="292929"/>
                </a:solidFill>
                <a:latin typeface="Roboto"/>
              </a:rPr>
              <a:t>il</a:t>
            </a:r>
            <a:r>
              <a:rPr lang="en-US" dirty="0">
                <a:solidFill>
                  <a:srgbClr val="292929"/>
                </a:solidFill>
                <a:latin typeface="Roboto"/>
              </a:rPr>
              <a:t> </a:t>
            </a:r>
            <a:r>
              <a:rPr lang="en-US" dirty="0" err="1">
                <a:solidFill>
                  <a:srgbClr val="292929"/>
                </a:solidFill>
                <a:latin typeface="Roboto"/>
              </a:rPr>
              <a:t>suo</a:t>
            </a:r>
            <a:r>
              <a:rPr lang="en-US" dirty="0">
                <a:solidFill>
                  <a:srgbClr val="292929"/>
                </a:solidFill>
                <a:latin typeface="Roboto"/>
              </a:rPr>
              <a:t> </a:t>
            </a:r>
            <a:r>
              <a:rPr lang="en-US" dirty="0" err="1">
                <a:solidFill>
                  <a:srgbClr val="292929"/>
                </a:solidFill>
                <a:latin typeface="Roboto"/>
              </a:rPr>
              <a:t>contenuto</a:t>
            </a:r>
            <a:r>
              <a:rPr lang="en-US" dirty="0">
                <a:solidFill>
                  <a:srgbClr val="292929"/>
                </a:solidFill>
                <a:latin typeface="Roboto"/>
              </a:rPr>
              <a:t>:</a:t>
            </a:r>
            <a:endParaRPr lang="en-US" b="0" i="0" dirty="0">
              <a:solidFill>
                <a:srgbClr val="292929"/>
              </a:solidFill>
              <a:effectLst/>
              <a:latin typeface="Roboto"/>
            </a:endParaRP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F29E2E87-1EA2-4EF3-8603-E8E8C04069DB}"/>
              </a:ext>
            </a:extLst>
          </p:cNvPr>
          <p:cNvSpPr txBox="1"/>
          <p:nvPr/>
        </p:nvSpPr>
        <p:spPr>
          <a:xfrm>
            <a:off x="353765" y="5468963"/>
            <a:ext cx="528503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1" dirty="0"/>
              <a:t>Ricordate che la RAM durante le simulazioni non è infinita e quindi conviene eliminare sempre gli array non appena se ne ha l’occasione</a:t>
            </a:r>
          </a:p>
        </p:txBody>
      </p:sp>
      <p:pic>
        <p:nvPicPr>
          <p:cNvPr id="7" name="Immagin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5953" y="2556622"/>
            <a:ext cx="5305120" cy="4229660"/>
          </a:xfrm>
          <a:prstGeom prst="rect">
            <a:avLst/>
          </a:prstGeom>
        </p:spPr>
      </p:pic>
      <p:pic>
        <p:nvPicPr>
          <p:cNvPr id="8" name="Immagin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125" y="4838700"/>
            <a:ext cx="1609725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708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9" grpId="0"/>
      <p:bldP spid="2" grpId="0"/>
      <p:bldP spid="16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DB381FF9-98E2-4684-B8C8-C22BC166FC61}"/>
              </a:ext>
            </a:extLst>
          </p:cNvPr>
          <p:cNvSpPr txBox="1">
            <a:spLocks/>
          </p:cNvSpPr>
          <p:nvPr/>
        </p:nvSpPr>
        <p:spPr>
          <a:xfrm>
            <a:off x="373453" y="475750"/>
            <a:ext cx="6617282" cy="5882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 err="1"/>
              <a:t>Verification</a:t>
            </a:r>
            <a:r>
              <a:rPr lang="it-IT" altLang="it-IT" sz="3200" b="1" cap="small" dirty="0"/>
              <a:t> con il (System)</a:t>
            </a:r>
            <a:r>
              <a:rPr lang="it-IT" altLang="it-IT" sz="3200" b="1" cap="small" dirty="0" err="1"/>
              <a:t>Verilog</a:t>
            </a:r>
            <a:endParaRPr lang="it-IT" altLang="it-IT" sz="4400" b="1" cap="small" dirty="0"/>
          </a:p>
        </p:txBody>
      </p:sp>
      <p:sp>
        <p:nvSpPr>
          <p:cNvPr id="19" name="Segnaposto contenuto 2">
            <a:extLst>
              <a:ext uri="{FF2B5EF4-FFF2-40B4-BE49-F238E27FC236}">
                <a16:creationId xmlns:a16="http://schemas.microsoft.com/office/drawing/2014/main" id="{6A239550-A4D9-44B3-BE94-C0B7A3C97D22}"/>
              </a:ext>
            </a:extLst>
          </p:cNvPr>
          <p:cNvSpPr txBox="1">
            <a:spLocks/>
          </p:cNvSpPr>
          <p:nvPr/>
        </p:nvSpPr>
        <p:spPr>
          <a:xfrm>
            <a:off x="796413" y="1611750"/>
            <a:ext cx="8534400" cy="5489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/>
              <a:t>Array Dinamico in </a:t>
            </a:r>
            <a:r>
              <a:rPr lang="it-IT" altLang="it-IT" sz="3200" b="1" cap="small" dirty="0" err="1"/>
              <a:t>SystemVerilog</a:t>
            </a:r>
            <a:endParaRPr lang="it-IT" altLang="it-IT" sz="4400" b="1" cap="small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DA1AFB96-B49A-4C5A-AAF5-E2B029FBC1B8}"/>
              </a:ext>
            </a:extLst>
          </p:cNvPr>
          <p:cNvSpPr txBox="1"/>
          <p:nvPr/>
        </p:nvSpPr>
        <p:spPr>
          <a:xfrm>
            <a:off x="9393370" y="741096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Fonte </a:t>
            </a:r>
            <a:r>
              <a:rPr lang="it-IT" dirty="0" err="1"/>
              <a:t>Doulos</a:t>
            </a:r>
            <a:endParaRPr lang="it-IT" dirty="0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F29E2E87-1EA2-4EF3-8603-E8E8C04069DB}"/>
              </a:ext>
            </a:extLst>
          </p:cNvPr>
          <p:cNvSpPr txBox="1"/>
          <p:nvPr/>
        </p:nvSpPr>
        <p:spPr>
          <a:xfrm>
            <a:off x="542024" y="5934670"/>
            <a:ext cx="528503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1" dirty="0"/>
              <a:t>Si usano pesantemente i concetti di iterator, cioè delle variabili intere che vengono usate per navigare dentro agli array/vettori. Come nel C++</a:t>
            </a:r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4188" y="1962715"/>
            <a:ext cx="5011270" cy="4832532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939" y="2431956"/>
            <a:ext cx="4667250" cy="3571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743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9" grpId="0"/>
      <p:bldP spid="16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DB381FF9-98E2-4684-B8C8-C22BC166FC61}"/>
              </a:ext>
            </a:extLst>
          </p:cNvPr>
          <p:cNvSpPr txBox="1">
            <a:spLocks/>
          </p:cNvSpPr>
          <p:nvPr/>
        </p:nvSpPr>
        <p:spPr>
          <a:xfrm>
            <a:off x="373453" y="475750"/>
            <a:ext cx="6617282" cy="5882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 err="1"/>
              <a:t>Verification</a:t>
            </a:r>
            <a:r>
              <a:rPr lang="it-IT" altLang="it-IT" sz="3200" b="1" cap="small" dirty="0"/>
              <a:t> con il (System)</a:t>
            </a:r>
            <a:r>
              <a:rPr lang="it-IT" altLang="it-IT" sz="3200" b="1" cap="small" dirty="0" err="1"/>
              <a:t>Verilog</a:t>
            </a:r>
            <a:endParaRPr lang="it-IT" altLang="it-IT" sz="4400" b="1" cap="small" dirty="0"/>
          </a:p>
        </p:txBody>
      </p:sp>
      <p:sp>
        <p:nvSpPr>
          <p:cNvPr id="19" name="Segnaposto contenuto 2">
            <a:extLst>
              <a:ext uri="{FF2B5EF4-FFF2-40B4-BE49-F238E27FC236}">
                <a16:creationId xmlns:a16="http://schemas.microsoft.com/office/drawing/2014/main" id="{6A239550-A4D9-44B3-BE94-C0B7A3C97D22}"/>
              </a:ext>
            </a:extLst>
          </p:cNvPr>
          <p:cNvSpPr txBox="1">
            <a:spLocks/>
          </p:cNvSpPr>
          <p:nvPr/>
        </p:nvSpPr>
        <p:spPr>
          <a:xfrm>
            <a:off x="796413" y="1611750"/>
            <a:ext cx="8534400" cy="5489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/>
              <a:t>Array Associativo in </a:t>
            </a:r>
            <a:r>
              <a:rPr lang="it-IT" altLang="it-IT" sz="3200" b="1" cap="small" dirty="0" err="1"/>
              <a:t>SystemVerilog</a:t>
            </a:r>
            <a:endParaRPr lang="it-IT" altLang="it-IT" sz="4400" b="1" cap="small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DA1AFB96-B49A-4C5A-AAF5-E2B029FBC1B8}"/>
              </a:ext>
            </a:extLst>
          </p:cNvPr>
          <p:cNvSpPr txBox="1"/>
          <p:nvPr/>
        </p:nvSpPr>
        <p:spPr>
          <a:xfrm>
            <a:off x="9393370" y="741096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Fonte </a:t>
            </a:r>
            <a:r>
              <a:rPr lang="it-IT" dirty="0" err="1"/>
              <a:t>Doulos</a:t>
            </a:r>
            <a:endParaRPr lang="it-IT" dirty="0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F29E2E87-1EA2-4EF3-8603-E8E8C04069DB}"/>
              </a:ext>
            </a:extLst>
          </p:cNvPr>
          <p:cNvSpPr txBox="1"/>
          <p:nvPr/>
        </p:nvSpPr>
        <p:spPr>
          <a:xfrm>
            <a:off x="542024" y="5934670"/>
            <a:ext cx="56346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1" dirty="0"/>
              <a:t>Viene introdotto anche l’array associativo. Come nel C++</a:t>
            </a:r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803" y="2586318"/>
            <a:ext cx="7277100" cy="1219200"/>
          </a:xfrm>
          <a:prstGeom prst="rect">
            <a:avLst/>
          </a:prstGeom>
        </p:spPr>
      </p:pic>
      <p:pic>
        <p:nvPicPr>
          <p:cNvPr id="5" name="Immagin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2133" y="3926542"/>
            <a:ext cx="4634797" cy="2851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268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9" grpId="0"/>
      <p:bldP spid="16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DB381FF9-98E2-4684-B8C8-C22BC166FC61}"/>
              </a:ext>
            </a:extLst>
          </p:cNvPr>
          <p:cNvSpPr txBox="1">
            <a:spLocks/>
          </p:cNvSpPr>
          <p:nvPr/>
        </p:nvSpPr>
        <p:spPr>
          <a:xfrm>
            <a:off x="373453" y="475750"/>
            <a:ext cx="6617282" cy="5882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 err="1"/>
              <a:t>Verification</a:t>
            </a:r>
            <a:r>
              <a:rPr lang="it-IT" altLang="it-IT" sz="3200" b="1" cap="small" dirty="0"/>
              <a:t> con il (System)</a:t>
            </a:r>
            <a:r>
              <a:rPr lang="it-IT" altLang="it-IT" sz="3200" b="1" cap="small" dirty="0" err="1"/>
              <a:t>Verilog</a:t>
            </a:r>
            <a:endParaRPr lang="it-IT" altLang="it-IT" sz="4400" b="1" cap="small" dirty="0"/>
          </a:p>
        </p:txBody>
      </p:sp>
      <p:sp>
        <p:nvSpPr>
          <p:cNvPr id="19" name="Segnaposto contenuto 2">
            <a:extLst>
              <a:ext uri="{FF2B5EF4-FFF2-40B4-BE49-F238E27FC236}">
                <a16:creationId xmlns:a16="http://schemas.microsoft.com/office/drawing/2014/main" id="{6A239550-A4D9-44B3-BE94-C0B7A3C97D22}"/>
              </a:ext>
            </a:extLst>
          </p:cNvPr>
          <p:cNvSpPr txBox="1">
            <a:spLocks/>
          </p:cNvSpPr>
          <p:nvPr/>
        </p:nvSpPr>
        <p:spPr>
          <a:xfrm>
            <a:off x="796413" y="1611750"/>
            <a:ext cx="8534400" cy="5489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/>
              <a:t>Array Associativo in </a:t>
            </a:r>
            <a:r>
              <a:rPr lang="it-IT" altLang="it-IT" sz="3200" b="1" cap="small" dirty="0" err="1"/>
              <a:t>SystemVerilog</a:t>
            </a:r>
            <a:endParaRPr lang="it-IT" altLang="it-IT" sz="4400" b="1" cap="small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DA1AFB96-B49A-4C5A-AAF5-E2B029FBC1B8}"/>
              </a:ext>
            </a:extLst>
          </p:cNvPr>
          <p:cNvSpPr txBox="1"/>
          <p:nvPr/>
        </p:nvSpPr>
        <p:spPr>
          <a:xfrm>
            <a:off x="9393370" y="741096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Fonte </a:t>
            </a:r>
            <a:r>
              <a:rPr lang="it-IT" dirty="0" err="1"/>
              <a:t>Doulos</a:t>
            </a:r>
            <a:endParaRPr lang="it-IT" dirty="0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F29E2E87-1EA2-4EF3-8603-E8E8C04069DB}"/>
              </a:ext>
            </a:extLst>
          </p:cNvPr>
          <p:cNvSpPr txBox="1"/>
          <p:nvPr/>
        </p:nvSpPr>
        <p:spPr>
          <a:xfrm>
            <a:off x="8027553" y="1550928"/>
            <a:ext cx="400308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1" dirty="0"/>
              <a:t>I metodi di questo oggetto ricordano molto i metodi dei containers visti nel C++ </a:t>
            </a:r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150" y="2393576"/>
            <a:ext cx="4184734" cy="3293688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9176" y="2642653"/>
            <a:ext cx="4138918" cy="4215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98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9" grpId="0"/>
      <p:bldP spid="16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DB381FF9-98E2-4684-B8C8-C22BC166FC61}"/>
              </a:ext>
            </a:extLst>
          </p:cNvPr>
          <p:cNvSpPr txBox="1">
            <a:spLocks/>
          </p:cNvSpPr>
          <p:nvPr/>
        </p:nvSpPr>
        <p:spPr>
          <a:xfrm>
            <a:off x="373453" y="475750"/>
            <a:ext cx="6617282" cy="5882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 err="1"/>
              <a:t>Verification</a:t>
            </a:r>
            <a:r>
              <a:rPr lang="it-IT" altLang="it-IT" sz="3200" b="1" cap="small" dirty="0"/>
              <a:t> con il (System)</a:t>
            </a:r>
            <a:r>
              <a:rPr lang="it-IT" altLang="it-IT" sz="3200" b="1" cap="small" dirty="0" err="1"/>
              <a:t>Verilog</a:t>
            </a:r>
            <a:endParaRPr lang="it-IT" altLang="it-IT" sz="4400" b="1" cap="small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DA1AFB96-B49A-4C5A-AAF5-E2B029FBC1B8}"/>
              </a:ext>
            </a:extLst>
          </p:cNvPr>
          <p:cNvSpPr txBox="1"/>
          <p:nvPr/>
        </p:nvSpPr>
        <p:spPr>
          <a:xfrm>
            <a:off x="9393370" y="741096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Fonte </a:t>
            </a:r>
            <a:r>
              <a:rPr lang="it-IT" dirty="0" err="1"/>
              <a:t>Doulos</a:t>
            </a:r>
            <a:endParaRPr lang="it-IT" dirty="0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F29E2E87-1EA2-4EF3-8603-E8E8C04069DB}"/>
              </a:ext>
            </a:extLst>
          </p:cNvPr>
          <p:cNvSpPr txBox="1"/>
          <p:nvPr/>
        </p:nvSpPr>
        <p:spPr>
          <a:xfrm>
            <a:off x="6261506" y="1470246"/>
            <a:ext cx="400308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1" dirty="0"/>
              <a:t>La navigazione dentro a questi array associativi può essere molto vantaggiosa in fase di simulazione </a:t>
            </a:r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656" y="1145547"/>
            <a:ext cx="5510519" cy="5612276"/>
          </a:xfrm>
          <a:prstGeom prst="rect">
            <a:avLst/>
          </a:prstGeom>
        </p:spPr>
      </p:pic>
      <p:pic>
        <p:nvPicPr>
          <p:cNvPr id="2" name="Immagin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2188" y="2796576"/>
            <a:ext cx="5006227" cy="1910454"/>
          </a:xfrm>
          <a:prstGeom prst="rect">
            <a:avLst/>
          </a:prstGeom>
        </p:spPr>
      </p:pic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6A239550-A4D9-44B3-BE94-C0B7A3C97D22}"/>
              </a:ext>
            </a:extLst>
          </p:cNvPr>
          <p:cNvSpPr txBox="1">
            <a:spLocks/>
          </p:cNvSpPr>
          <p:nvPr/>
        </p:nvSpPr>
        <p:spPr>
          <a:xfrm>
            <a:off x="7376507" y="607703"/>
            <a:ext cx="8534400" cy="5489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2000" b="1" cap="small" dirty="0"/>
              <a:t>Array Associativo in </a:t>
            </a:r>
            <a:r>
              <a:rPr lang="it-IT" altLang="it-IT" sz="2000" b="1" cap="small" dirty="0" err="1"/>
              <a:t>SystemVerilog</a:t>
            </a:r>
            <a:endParaRPr lang="it-IT" altLang="it-IT" sz="3200" b="1" cap="small" dirty="0"/>
          </a:p>
        </p:txBody>
      </p:sp>
    </p:spTree>
    <p:extLst>
      <p:ext uri="{BB962C8B-B14F-4D97-AF65-F5344CB8AC3E}">
        <p14:creationId xmlns:p14="http://schemas.microsoft.com/office/powerpoint/2010/main" val="2556936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6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DB381FF9-98E2-4684-B8C8-C22BC166FC61}"/>
              </a:ext>
            </a:extLst>
          </p:cNvPr>
          <p:cNvSpPr txBox="1">
            <a:spLocks/>
          </p:cNvSpPr>
          <p:nvPr/>
        </p:nvSpPr>
        <p:spPr>
          <a:xfrm>
            <a:off x="373453" y="475750"/>
            <a:ext cx="6617282" cy="5882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 err="1"/>
              <a:t>Verification</a:t>
            </a:r>
            <a:r>
              <a:rPr lang="it-IT" altLang="it-IT" sz="3200" b="1" cap="small" dirty="0"/>
              <a:t> con il (System)</a:t>
            </a:r>
            <a:r>
              <a:rPr lang="it-IT" altLang="it-IT" sz="3200" b="1" cap="small" dirty="0" err="1"/>
              <a:t>Verilog</a:t>
            </a:r>
            <a:endParaRPr lang="it-IT" altLang="it-IT" sz="4400" b="1" cap="small" dirty="0"/>
          </a:p>
        </p:txBody>
      </p:sp>
      <p:sp>
        <p:nvSpPr>
          <p:cNvPr id="19" name="Segnaposto contenuto 2">
            <a:extLst>
              <a:ext uri="{FF2B5EF4-FFF2-40B4-BE49-F238E27FC236}">
                <a16:creationId xmlns:a16="http://schemas.microsoft.com/office/drawing/2014/main" id="{6A239550-A4D9-44B3-BE94-C0B7A3C97D22}"/>
              </a:ext>
            </a:extLst>
          </p:cNvPr>
          <p:cNvSpPr txBox="1">
            <a:spLocks/>
          </p:cNvSpPr>
          <p:nvPr/>
        </p:nvSpPr>
        <p:spPr>
          <a:xfrm>
            <a:off x="796413" y="1611750"/>
            <a:ext cx="8534400" cy="5489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/>
              <a:t>Le Queue in </a:t>
            </a:r>
            <a:r>
              <a:rPr lang="it-IT" altLang="it-IT" sz="3200" b="1" cap="small" dirty="0" err="1"/>
              <a:t>SystemVerilog</a:t>
            </a:r>
            <a:endParaRPr lang="it-IT" altLang="it-IT" sz="4400" b="1" cap="small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DA1AFB96-B49A-4C5A-AAF5-E2B029FBC1B8}"/>
              </a:ext>
            </a:extLst>
          </p:cNvPr>
          <p:cNvSpPr txBox="1"/>
          <p:nvPr/>
        </p:nvSpPr>
        <p:spPr>
          <a:xfrm>
            <a:off x="9393370" y="741096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Fonte </a:t>
            </a:r>
            <a:r>
              <a:rPr lang="it-IT" dirty="0" err="1"/>
              <a:t>Doulos</a:t>
            </a:r>
            <a:endParaRPr lang="it-IT" dirty="0"/>
          </a:p>
        </p:txBody>
      </p:sp>
      <p:sp>
        <p:nvSpPr>
          <p:cNvPr id="2" name="Rettangolo 1"/>
          <p:cNvSpPr/>
          <p:nvPr/>
        </p:nvSpPr>
        <p:spPr>
          <a:xfrm>
            <a:off x="286869" y="2601598"/>
            <a:ext cx="10856260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92929"/>
                </a:solidFill>
                <a:latin typeface="Roboto"/>
              </a:rPr>
              <a:t>Anche </a:t>
            </a:r>
            <a:r>
              <a:rPr lang="en-US" sz="2400" dirty="0" err="1">
                <a:solidFill>
                  <a:srgbClr val="292929"/>
                </a:solidFill>
                <a:latin typeface="Roboto"/>
              </a:rPr>
              <a:t>questo</a:t>
            </a:r>
            <a:r>
              <a:rPr lang="en-US" sz="2400" dirty="0">
                <a:solidFill>
                  <a:srgbClr val="292929"/>
                </a:solidFill>
                <a:latin typeface="Roboto"/>
              </a:rPr>
              <a:t> è un </a:t>
            </a:r>
            <a:r>
              <a:rPr lang="en-US" sz="2400" dirty="0" err="1">
                <a:solidFill>
                  <a:srgbClr val="292929"/>
                </a:solidFill>
                <a:latin typeface="Roboto"/>
              </a:rPr>
              <a:t>concetto</a:t>
            </a:r>
            <a:r>
              <a:rPr lang="en-US" sz="2400" dirty="0">
                <a:solidFill>
                  <a:srgbClr val="292929"/>
                </a:solidFill>
                <a:latin typeface="Roboto"/>
              </a:rPr>
              <a:t> </a:t>
            </a:r>
            <a:r>
              <a:rPr lang="en-US" sz="2400" dirty="0" err="1">
                <a:solidFill>
                  <a:srgbClr val="292929"/>
                </a:solidFill>
                <a:latin typeface="Roboto"/>
              </a:rPr>
              <a:t>mutuato</a:t>
            </a:r>
            <a:r>
              <a:rPr lang="en-US" sz="2400" dirty="0">
                <a:solidFill>
                  <a:srgbClr val="292929"/>
                </a:solidFill>
                <a:latin typeface="Roboto"/>
              </a:rPr>
              <a:t> dal C++ (</a:t>
            </a:r>
            <a:r>
              <a:rPr lang="en-US" sz="2400" dirty="0" err="1">
                <a:solidFill>
                  <a:srgbClr val="292929"/>
                </a:solidFill>
                <a:latin typeface="Roboto"/>
              </a:rPr>
              <a:t>es</a:t>
            </a:r>
            <a:r>
              <a:rPr lang="en-US" sz="2400" dirty="0">
                <a:solidFill>
                  <a:srgbClr val="292929"/>
                </a:solidFill>
                <a:latin typeface="Roboto"/>
              </a:rPr>
              <a:t>. STL Container)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292929"/>
                </a:solidFill>
                <a:effectLst/>
                <a:latin typeface="Roboto"/>
              </a:rPr>
              <a:t>E’ un container molto </a:t>
            </a:r>
            <a:r>
              <a:rPr lang="en-US" sz="2400" b="0" i="0" dirty="0" err="1">
                <a:solidFill>
                  <a:srgbClr val="292929"/>
                </a:solidFill>
                <a:effectLst/>
                <a:latin typeface="Roboto"/>
              </a:rPr>
              <a:t>particolare</a:t>
            </a:r>
            <a:r>
              <a:rPr lang="en-US" sz="2400" b="0" i="0" dirty="0">
                <a:solidFill>
                  <a:srgbClr val="292929"/>
                </a:solidFill>
                <a:effectLst/>
                <a:latin typeface="Roboto"/>
              </a:rPr>
              <a:t> </a:t>
            </a:r>
            <a:r>
              <a:rPr lang="en-US" sz="2400" b="0" i="0" dirty="0" err="1">
                <a:solidFill>
                  <a:srgbClr val="292929"/>
                </a:solidFill>
                <a:effectLst/>
                <a:latin typeface="Roboto"/>
              </a:rPr>
              <a:t>che</a:t>
            </a:r>
            <a:r>
              <a:rPr lang="en-US" sz="2400" b="0" i="0" dirty="0">
                <a:solidFill>
                  <a:srgbClr val="292929"/>
                </a:solidFill>
                <a:effectLst/>
                <a:latin typeface="Roboto"/>
              </a:rPr>
              <a:t> </a:t>
            </a:r>
            <a:r>
              <a:rPr lang="en-US" sz="2400" b="0" i="0" dirty="0" err="1">
                <a:solidFill>
                  <a:srgbClr val="292929"/>
                </a:solidFill>
                <a:effectLst/>
                <a:latin typeface="Roboto"/>
              </a:rPr>
              <a:t>può</a:t>
            </a:r>
            <a:r>
              <a:rPr lang="en-US" sz="2400" b="0" i="0" dirty="0">
                <a:solidFill>
                  <a:srgbClr val="292929"/>
                </a:solidFill>
                <a:effectLst/>
                <a:latin typeface="Roboto"/>
              </a:rPr>
              <a:t> </a:t>
            </a:r>
            <a:r>
              <a:rPr lang="en-US" sz="2400" b="0" i="0" dirty="0" err="1">
                <a:solidFill>
                  <a:srgbClr val="292929"/>
                </a:solidFill>
                <a:effectLst/>
                <a:latin typeface="Roboto"/>
              </a:rPr>
              <a:t>essere</a:t>
            </a:r>
            <a:r>
              <a:rPr lang="en-US" sz="2400" b="0" i="0" dirty="0">
                <a:solidFill>
                  <a:srgbClr val="292929"/>
                </a:solidFill>
                <a:effectLst/>
                <a:latin typeface="Roboto"/>
              </a:rPr>
              <a:t> </a:t>
            </a:r>
            <a:r>
              <a:rPr lang="en-US" sz="2400" b="0" i="0" dirty="0" err="1">
                <a:solidFill>
                  <a:srgbClr val="292929"/>
                </a:solidFill>
                <a:effectLst/>
                <a:latin typeface="Roboto"/>
              </a:rPr>
              <a:t>allungato</a:t>
            </a:r>
            <a:r>
              <a:rPr lang="en-US" sz="2400" b="0" i="0" dirty="0">
                <a:solidFill>
                  <a:srgbClr val="292929"/>
                </a:solidFill>
                <a:effectLst/>
                <a:latin typeface="Roboto"/>
              </a:rPr>
              <a:t>, </a:t>
            </a:r>
            <a:r>
              <a:rPr lang="en-US" sz="2400" b="0" i="0" dirty="0" err="1">
                <a:solidFill>
                  <a:srgbClr val="292929"/>
                </a:solidFill>
                <a:effectLst/>
                <a:latin typeface="Roboto"/>
              </a:rPr>
              <a:t>accorciato</a:t>
            </a:r>
            <a:r>
              <a:rPr lang="en-US" sz="2400" b="0" i="0" dirty="0">
                <a:solidFill>
                  <a:srgbClr val="292929"/>
                </a:solidFill>
                <a:effectLst/>
                <a:latin typeface="Roboto"/>
              </a:rPr>
              <a:t>, </a:t>
            </a:r>
            <a:r>
              <a:rPr lang="en-US" sz="2400" b="0" i="0" dirty="0" err="1">
                <a:solidFill>
                  <a:srgbClr val="292929"/>
                </a:solidFill>
                <a:effectLst/>
                <a:latin typeface="Roboto"/>
              </a:rPr>
              <a:t>innestato</a:t>
            </a:r>
            <a:r>
              <a:rPr lang="en-US" sz="2400" dirty="0">
                <a:solidFill>
                  <a:srgbClr val="292929"/>
                </a:solidFill>
                <a:latin typeface="Roboto"/>
              </a:rPr>
              <a:t>, </a:t>
            </a:r>
            <a:r>
              <a:rPr lang="en-US" sz="2400" dirty="0" err="1">
                <a:solidFill>
                  <a:srgbClr val="292929"/>
                </a:solidFill>
                <a:latin typeface="Roboto"/>
              </a:rPr>
              <a:t>ecc</a:t>
            </a:r>
            <a:r>
              <a:rPr lang="en-US" sz="2400" dirty="0">
                <a:solidFill>
                  <a:srgbClr val="292929"/>
                </a:solidFill>
                <a:latin typeface="Roboto"/>
              </a:rPr>
              <a:t>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292929"/>
                </a:solidFill>
                <a:latin typeface="Roboto"/>
              </a:rPr>
              <a:t>Viene</a:t>
            </a:r>
            <a:r>
              <a:rPr lang="en-US" sz="2400" dirty="0">
                <a:solidFill>
                  <a:srgbClr val="292929"/>
                </a:solidFill>
                <a:latin typeface="Roboto"/>
              </a:rPr>
              <a:t> </a:t>
            </a:r>
            <a:r>
              <a:rPr lang="en-US" sz="2400" dirty="0" err="1">
                <a:solidFill>
                  <a:srgbClr val="292929"/>
                </a:solidFill>
                <a:latin typeface="Roboto"/>
              </a:rPr>
              <a:t>dichiarato</a:t>
            </a:r>
            <a:r>
              <a:rPr lang="en-US" sz="2400" dirty="0">
                <a:solidFill>
                  <a:srgbClr val="292929"/>
                </a:solidFill>
                <a:latin typeface="Roboto"/>
              </a:rPr>
              <a:t> come un unpacked array. </a:t>
            </a:r>
            <a:r>
              <a:rPr lang="en-US" sz="2400" dirty="0" err="1">
                <a:solidFill>
                  <a:srgbClr val="292929"/>
                </a:solidFill>
                <a:latin typeface="Roboto"/>
              </a:rPr>
              <a:t>Unica</a:t>
            </a:r>
            <a:r>
              <a:rPr lang="en-US" sz="2400" dirty="0">
                <a:solidFill>
                  <a:srgbClr val="292929"/>
                </a:solidFill>
                <a:latin typeface="Roboto"/>
              </a:rPr>
              <a:t> </a:t>
            </a:r>
            <a:r>
              <a:rPr lang="en-US" sz="2400" dirty="0" err="1">
                <a:solidFill>
                  <a:srgbClr val="292929"/>
                </a:solidFill>
                <a:latin typeface="Roboto"/>
              </a:rPr>
              <a:t>differenza</a:t>
            </a:r>
            <a:r>
              <a:rPr lang="en-US" sz="2400" dirty="0">
                <a:solidFill>
                  <a:srgbClr val="292929"/>
                </a:solidFill>
                <a:latin typeface="Roboto"/>
              </a:rPr>
              <a:t> </a:t>
            </a:r>
            <a:r>
              <a:rPr lang="en-US" sz="2400" dirty="0" err="1">
                <a:solidFill>
                  <a:srgbClr val="292929"/>
                </a:solidFill>
                <a:latin typeface="Roboto"/>
              </a:rPr>
              <a:t>si</a:t>
            </a:r>
            <a:r>
              <a:rPr lang="en-US" sz="2400" dirty="0">
                <a:solidFill>
                  <a:srgbClr val="292929"/>
                </a:solidFill>
                <a:latin typeface="Roboto"/>
              </a:rPr>
              <a:t> </a:t>
            </a:r>
            <a:r>
              <a:rPr lang="en-US" sz="2400" dirty="0" err="1">
                <a:solidFill>
                  <a:srgbClr val="292929"/>
                </a:solidFill>
                <a:latin typeface="Roboto"/>
              </a:rPr>
              <a:t>mette</a:t>
            </a:r>
            <a:r>
              <a:rPr lang="en-US" sz="2400" dirty="0">
                <a:solidFill>
                  <a:srgbClr val="292929"/>
                </a:solidFill>
                <a:latin typeface="Roboto"/>
              </a:rPr>
              <a:t> </a:t>
            </a:r>
            <a:r>
              <a:rPr lang="en-US" sz="2400" dirty="0" err="1">
                <a:solidFill>
                  <a:srgbClr val="292929"/>
                </a:solidFill>
                <a:latin typeface="Roboto"/>
              </a:rPr>
              <a:t>il</a:t>
            </a:r>
            <a:r>
              <a:rPr lang="en-US" sz="2400" dirty="0">
                <a:solidFill>
                  <a:srgbClr val="292929"/>
                </a:solidFill>
                <a:latin typeface="Roboto"/>
              </a:rPr>
              <a:t> </a:t>
            </a:r>
            <a:r>
              <a:rPr lang="en-US" sz="2400" dirty="0" err="1">
                <a:solidFill>
                  <a:srgbClr val="292929"/>
                </a:solidFill>
                <a:latin typeface="Roboto"/>
              </a:rPr>
              <a:t>dollaro</a:t>
            </a:r>
            <a:r>
              <a:rPr lang="en-US" sz="2400" dirty="0">
                <a:solidFill>
                  <a:srgbClr val="292929"/>
                </a:solidFill>
                <a:latin typeface="Roboto"/>
              </a:rPr>
              <a:t> </a:t>
            </a:r>
            <a:r>
              <a:rPr lang="en-US" sz="2400" dirty="0" err="1">
                <a:solidFill>
                  <a:srgbClr val="292929"/>
                </a:solidFill>
                <a:latin typeface="Roboto"/>
              </a:rPr>
              <a:t>nella</a:t>
            </a:r>
            <a:r>
              <a:rPr lang="en-US" sz="2400" dirty="0">
                <a:solidFill>
                  <a:srgbClr val="292929"/>
                </a:solidFill>
                <a:latin typeface="Roboto"/>
              </a:rPr>
              <a:t> size </a:t>
            </a:r>
            <a:r>
              <a:rPr lang="en-US" sz="2400" dirty="0" err="1">
                <a:solidFill>
                  <a:srgbClr val="292929"/>
                </a:solidFill>
                <a:latin typeface="Roboto"/>
              </a:rPr>
              <a:t>iniziale</a:t>
            </a:r>
            <a:r>
              <a:rPr lang="en-US" sz="2400" dirty="0">
                <a:solidFill>
                  <a:srgbClr val="292929"/>
                </a:solidFill>
                <a:latin typeface="Roboto"/>
              </a:rPr>
              <a:t>:</a:t>
            </a:r>
            <a:br>
              <a:rPr lang="en-US" sz="2400" dirty="0">
                <a:solidFill>
                  <a:srgbClr val="292929"/>
                </a:solidFill>
                <a:latin typeface="Roboto"/>
              </a:rPr>
            </a:br>
            <a:r>
              <a:rPr lang="it-IT" sz="2400" dirty="0"/>
              <a:t>data_type </a:t>
            </a:r>
            <a:r>
              <a:rPr lang="it-IT" sz="2400" dirty="0" err="1"/>
              <a:t>queue_name</a:t>
            </a:r>
            <a:r>
              <a:rPr lang="it-IT" sz="2400" dirty="0"/>
              <a:t>[$];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rgbClr val="292929"/>
                </a:solidFill>
                <a:latin typeface="Roboto"/>
              </a:rPr>
              <a:t>In una </a:t>
            </a:r>
            <a:r>
              <a:rPr lang="it-IT" sz="2400" dirty="0" err="1">
                <a:solidFill>
                  <a:srgbClr val="292929"/>
                </a:solidFill>
                <a:latin typeface="Roboto"/>
              </a:rPr>
              <a:t>queue</a:t>
            </a:r>
            <a:r>
              <a:rPr lang="it-IT" sz="2400" dirty="0">
                <a:solidFill>
                  <a:srgbClr val="292929"/>
                </a:solidFill>
                <a:latin typeface="Roboto"/>
              </a:rPr>
              <a:t> l’elemento 0 è il primo, l’elemento $ è l’ultimo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rgbClr val="292929"/>
                </a:solidFill>
                <a:latin typeface="Roboto"/>
              </a:rPr>
              <a:t>Possono essere di tipo </a:t>
            </a:r>
            <a:r>
              <a:rPr lang="it-IT" sz="2400" b="1" dirty="0" err="1">
                <a:solidFill>
                  <a:srgbClr val="292929"/>
                </a:solidFill>
                <a:latin typeface="Roboto"/>
              </a:rPr>
              <a:t>bounded</a:t>
            </a:r>
            <a:r>
              <a:rPr lang="it-IT" sz="2400" dirty="0">
                <a:solidFill>
                  <a:srgbClr val="292929"/>
                </a:solidFill>
                <a:latin typeface="Roboto"/>
              </a:rPr>
              <a:t> o </a:t>
            </a:r>
            <a:r>
              <a:rPr lang="it-IT" sz="2400" b="1" dirty="0" err="1">
                <a:solidFill>
                  <a:srgbClr val="292929"/>
                </a:solidFill>
                <a:latin typeface="Roboto"/>
              </a:rPr>
              <a:t>unbounded</a:t>
            </a:r>
            <a:r>
              <a:rPr lang="it-IT" sz="2400" dirty="0">
                <a:solidFill>
                  <a:srgbClr val="292929"/>
                </a:solidFill>
                <a:latin typeface="Roboto"/>
              </a:rPr>
              <a:t>. Nel primo caso abbiamo una dimensione della </a:t>
            </a:r>
            <a:r>
              <a:rPr lang="it-IT" sz="2400" dirty="0" err="1">
                <a:solidFill>
                  <a:srgbClr val="292929"/>
                </a:solidFill>
                <a:latin typeface="Roboto"/>
              </a:rPr>
              <a:t>queue</a:t>
            </a:r>
            <a:r>
              <a:rPr lang="it-IT" sz="2400" dirty="0">
                <a:solidFill>
                  <a:srgbClr val="292929"/>
                </a:solidFill>
                <a:latin typeface="Roboto"/>
              </a:rPr>
              <a:t> limitata, nel secondo caso è dinamica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292929"/>
              </a:solidFill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409033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9" grpId="0"/>
      <p:bldP spid="2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DB381FF9-98E2-4684-B8C8-C22BC166FC61}"/>
              </a:ext>
            </a:extLst>
          </p:cNvPr>
          <p:cNvSpPr txBox="1">
            <a:spLocks/>
          </p:cNvSpPr>
          <p:nvPr/>
        </p:nvSpPr>
        <p:spPr>
          <a:xfrm>
            <a:off x="373453" y="475750"/>
            <a:ext cx="6617282" cy="5882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 err="1"/>
              <a:t>Verification</a:t>
            </a:r>
            <a:r>
              <a:rPr lang="it-IT" altLang="it-IT" sz="3200" b="1" cap="small" dirty="0"/>
              <a:t> con il (System)</a:t>
            </a:r>
            <a:r>
              <a:rPr lang="it-IT" altLang="it-IT" sz="3200" b="1" cap="small" dirty="0" err="1"/>
              <a:t>Verilog</a:t>
            </a:r>
            <a:endParaRPr lang="it-IT" altLang="it-IT" sz="4400" b="1" cap="small" dirty="0"/>
          </a:p>
        </p:txBody>
      </p:sp>
      <p:sp>
        <p:nvSpPr>
          <p:cNvPr id="19" name="Segnaposto contenuto 2">
            <a:extLst>
              <a:ext uri="{FF2B5EF4-FFF2-40B4-BE49-F238E27FC236}">
                <a16:creationId xmlns:a16="http://schemas.microsoft.com/office/drawing/2014/main" id="{6A239550-A4D9-44B3-BE94-C0B7A3C97D22}"/>
              </a:ext>
            </a:extLst>
          </p:cNvPr>
          <p:cNvSpPr txBox="1">
            <a:spLocks/>
          </p:cNvSpPr>
          <p:nvPr/>
        </p:nvSpPr>
        <p:spPr>
          <a:xfrm>
            <a:off x="796413" y="1611750"/>
            <a:ext cx="8534400" cy="5489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/>
              <a:t>Le Queue in </a:t>
            </a:r>
            <a:r>
              <a:rPr lang="it-IT" altLang="it-IT" sz="3200" b="1" cap="small" dirty="0" err="1"/>
              <a:t>SystemVerilog</a:t>
            </a:r>
            <a:endParaRPr lang="it-IT" altLang="it-IT" sz="4400" b="1" cap="small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DA1AFB96-B49A-4C5A-AAF5-E2B029FBC1B8}"/>
              </a:ext>
            </a:extLst>
          </p:cNvPr>
          <p:cNvSpPr txBox="1"/>
          <p:nvPr/>
        </p:nvSpPr>
        <p:spPr>
          <a:xfrm>
            <a:off x="9393370" y="741096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Fonte </a:t>
            </a:r>
            <a:r>
              <a:rPr lang="it-IT" dirty="0" err="1"/>
              <a:t>Doulos</a:t>
            </a:r>
            <a:endParaRPr lang="it-IT" dirty="0"/>
          </a:p>
        </p:txBody>
      </p:sp>
      <p:sp>
        <p:nvSpPr>
          <p:cNvPr id="2" name="Rettangolo 1"/>
          <p:cNvSpPr/>
          <p:nvPr/>
        </p:nvSpPr>
        <p:spPr>
          <a:xfrm>
            <a:off x="286869" y="2251974"/>
            <a:ext cx="1085626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92929"/>
                </a:solidFill>
                <a:latin typeface="Roboto"/>
              </a:rPr>
              <a:t>Come </a:t>
            </a:r>
            <a:r>
              <a:rPr lang="en-US" sz="2400" dirty="0" err="1">
                <a:solidFill>
                  <a:srgbClr val="292929"/>
                </a:solidFill>
                <a:latin typeface="Roboto"/>
              </a:rPr>
              <a:t>dicevo</a:t>
            </a:r>
            <a:r>
              <a:rPr lang="en-US" sz="2400" dirty="0">
                <a:solidFill>
                  <a:srgbClr val="292929"/>
                </a:solidFill>
                <a:latin typeface="Roboto"/>
              </a:rPr>
              <a:t> </a:t>
            </a:r>
            <a:r>
              <a:rPr lang="en-US" sz="2400" dirty="0" err="1">
                <a:solidFill>
                  <a:srgbClr val="292929"/>
                </a:solidFill>
                <a:latin typeface="Roboto"/>
              </a:rPr>
              <a:t>assomigliano</a:t>
            </a:r>
            <a:r>
              <a:rPr lang="en-US" sz="2400" dirty="0">
                <a:solidFill>
                  <a:srgbClr val="292929"/>
                </a:solidFill>
                <a:latin typeface="Roboto"/>
              </a:rPr>
              <a:t> molto </a:t>
            </a:r>
            <a:r>
              <a:rPr lang="en-US" sz="2400" dirty="0" err="1">
                <a:solidFill>
                  <a:srgbClr val="292929"/>
                </a:solidFill>
                <a:latin typeface="Roboto"/>
              </a:rPr>
              <a:t>agli</a:t>
            </a:r>
            <a:r>
              <a:rPr lang="en-US" sz="2400" dirty="0">
                <a:solidFill>
                  <a:srgbClr val="292929"/>
                </a:solidFill>
                <a:latin typeface="Roboto"/>
              </a:rPr>
              <a:t> STL Container… </a:t>
            </a:r>
            <a:r>
              <a:rPr lang="en-US" sz="2400" dirty="0" err="1">
                <a:solidFill>
                  <a:srgbClr val="292929"/>
                </a:solidFill>
                <a:latin typeface="Roboto"/>
              </a:rPr>
              <a:t>anche</a:t>
            </a:r>
            <a:r>
              <a:rPr lang="en-US" sz="2400" dirty="0">
                <a:solidFill>
                  <a:srgbClr val="292929"/>
                </a:solidFill>
                <a:latin typeface="Roboto"/>
              </a:rPr>
              <a:t> </a:t>
            </a:r>
            <a:r>
              <a:rPr lang="en-US" sz="2400" dirty="0" err="1">
                <a:solidFill>
                  <a:srgbClr val="292929"/>
                </a:solidFill>
                <a:latin typeface="Roboto"/>
              </a:rPr>
              <a:t>nei</a:t>
            </a:r>
            <a:r>
              <a:rPr lang="en-US" sz="2400" dirty="0">
                <a:solidFill>
                  <a:srgbClr val="292929"/>
                </a:solidFill>
                <a:latin typeface="Roboto"/>
              </a:rPr>
              <a:t> </a:t>
            </a:r>
            <a:r>
              <a:rPr lang="en-US" sz="2400" dirty="0" err="1">
                <a:solidFill>
                  <a:srgbClr val="292929"/>
                </a:solidFill>
                <a:latin typeface="Roboto"/>
              </a:rPr>
              <a:t>metodi</a:t>
            </a:r>
            <a:r>
              <a:rPr lang="en-US" sz="2400" dirty="0">
                <a:solidFill>
                  <a:srgbClr val="292929"/>
                </a:solidFill>
                <a:latin typeface="Roboto"/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292929"/>
              </a:solidFill>
              <a:latin typeface="Roboto"/>
            </a:endParaRPr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116" y="2789830"/>
            <a:ext cx="5320553" cy="3976842"/>
          </a:xfrm>
          <a:prstGeom prst="rect">
            <a:avLst/>
          </a:prstGeom>
        </p:spPr>
      </p:pic>
      <p:pic>
        <p:nvPicPr>
          <p:cNvPr id="5" name="Immagin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0847" y="3433397"/>
            <a:ext cx="5685864" cy="3106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91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9" grpId="0"/>
      <p:bldP spid="2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DB381FF9-98E2-4684-B8C8-C22BC166FC61}"/>
              </a:ext>
            </a:extLst>
          </p:cNvPr>
          <p:cNvSpPr txBox="1">
            <a:spLocks/>
          </p:cNvSpPr>
          <p:nvPr/>
        </p:nvSpPr>
        <p:spPr>
          <a:xfrm>
            <a:off x="373453" y="475750"/>
            <a:ext cx="6617282" cy="5882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 err="1"/>
              <a:t>Verification</a:t>
            </a:r>
            <a:r>
              <a:rPr lang="it-IT" altLang="it-IT" sz="3200" b="1" cap="small" dirty="0"/>
              <a:t> con il (System)</a:t>
            </a:r>
            <a:r>
              <a:rPr lang="it-IT" altLang="it-IT" sz="3200" b="1" cap="small" dirty="0" err="1"/>
              <a:t>Verilog</a:t>
            </a:r>
            <a:endParaRPr lang="it-IT" altLang="it-IT" sz="4400" b="1" cap="small" dirty="0"/>
          </a:p>
        </p:txBody>
      </p:sp>
      <p:sp>
        <p:nvSpPr>
          <p:cNvPr id="19" name="Segnaposto contenuto 2">
            <a:extLst>
              <a:ext uri="{FF2B5EF4-FFF2-40B4-BE49-F238E27FC236}">
                <a16:creationId xmlns:a16="http://schemas.microsoft.com/office/drawing/2014/main" id="{6A239550-A4D9-44B3-BE94-C0B7A3C97D22}"/>
              </a:ext>
            </a:extLst>
          </p:cNvPr>
          <p:cNvSpPr txBox="1">
            <a:spLocks/>
          </p:cNvSpPr>
          <p:nvPr/>
        </p:nvSpPr>
        <p:spPr>
          <a:xfrm>
            <a:off x="796413" y="1611750"/>
            <a:ext cx="8534400" cy="5489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/>
              <a:t>Le Queue in </a:t>
            </a:r>
            <a:r>
              <a:rPr lang="it-IT" altLang="it-IT" sz="3200" b="1" cap="small" dirty="0" err="1"/>
              <a:t>SystemVerilog</a:t>
            </a:r>
            <a:endParaRPr lang="it-IT" altLang="it-IT" sz="4400" b="1" cap="small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DA1AFB96-B49A-4C5A-AAF5-E2B029FBC1B8}"/>
              </a:ext>
            </a:extLst>
          </p:cNvPr>
          <p:cNvSpPr txBox="1"/>
          <p:nvPr/>
        </p:nvSpPr>
        <p:spPr>
          <a:xfrm>
            <a:off x="9393370" y="741096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Fonte </a:t>
            </a:r>
            <a:r>
              <a:rPr lang="it-IT" dirty="0" err="1"/>
              <a:t>Doulos</a:t>
            </a:r>
            <a:endParaRPr lang="it-IT" dirty="0"/>
          </a:p>
        </p:txBody>
      </p:sp>
      <p:sp>
        <p:nvSpPr>
          <p:cNvPr id="2" name="Rettangolo 1"/>
          <p:cNvSpPr/>
          <p:nvPr/>
        </p:nvSpPr>
        <p:spPr>
          <a:xfrm>
            <a:off x="286869" y="2251974"/>
            <a:ext cx="1085626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92929"/>
                </a:solidFill>
                <a:latin typeface="Roboto"/>
              </a:rPr>
              <a:t>Come </a:t>
            </a:r>
            <a:r>
              <a:rPr lang="en-US" sz="2400" dirty="0" err="1">
                <a:solidFill>
                  <a:srgbClr val="292929"/>
                </a:solidFill>
                <a:latin typeface="Roboto"/>
              </a:rPr>
              <a:t>dicevo</a:t>
            </a:r>
            <a:r>
              <a:rPr lang="en-US" sz="2400" dirty="0">
                <a:solidFill>
                  <a:srgbClr val="292929"/>
                </a:solidFill>
                <a:latin typeface="Roboto"/>
              </a:rPr>
              <a:t> </a:t>
            </a:r>
            <a:r>
              <a:rPr lang="en-US" sz="2400" dirty="0" err="1">
                <a:solidFill>
                  <a:srgbClr val="292929"/>
                </a:solidFill>
                <a:latin typeface="Roboto"/>
              </a:rPr>
              <a:t>assomigliano</a:t>
            </a:r>
            <a:r>
              <a:rPr lang="en-US" sz="2400" dirty="0">
                <a:solidFill>
                  <a:srgbClr val="292929"/>
                </a:solidFill>
                <a:latin typeface="Roboto"/>
              </a:rPr>
              <a:t> molto </a:t>
            </a:r>
            <a:r>
              <a:rPr lang="en-US" sz="2400" dirty="0" err="1">
                <a:solidFill>
                  <a:srgbClr val="292929"/>
                </a:solidFill>
                <a:latin typeface="Roboto"/>
              </a:rPr>
              <a:t>agli</a:t>
            </a:r>
            <a:r>
              <a:rPr lang="en-US" sz="2400" dirty="0">
                <a:solidFill>
                  <a:srgbClr val="292929"/>
                </a:solidFill>
                <a:latin typeface="Roboto"/>
              </a:rPr>
              <a:t> STL Container… </a:t>
            </a:r>
            <a:r>
              <a:rPr lang="en-US" sz="2400" dirty="0" err="1">
                <a:solidFill>
                  <a:srgbClr val="292929"/>
                </a:solidFill>
                <a:latin typeface="Roboto"/>
              </a:rPr>
              <a:t>anche</a:t>
            </a:r>
            <a:r>
              <a:rPr lang="en-US" sz="2400" dirty="0">
                <a:solidFill>
                  <a:srgbClr val="292929"/>
                </a:solidFill>
                <a:latin typeface="Roboto"/>
              </a:rPr>
              <a:t> </a:t>
            </a:r>
            <a:r>
              <a:rPr lang="en-US" sz="2400" dirty="0" err="1">
                <a:solidFill>
                  <a:srgbClr val="292929"/>
                </a:solidFill>
                <a:latin typeface="Roboto"/>
              </a:rPr>
              <a:t>nei</a:t>
            </a:r>
            <a:r>
              <a:rPr lang="en-US" sz="2400" dirty="0">
                <a:solidFill>
                  <a:srgbClr val="292929"/>
                </a:solidFill>
                <a:latin typeface="Roboto"/>
              </a:rPr>
              <a:t> </a:t>
            </a:r>
            <a:r>
              <a:rPr lang="en-US" sz="2400" dirty="0" err="1">
                <a:solidFill>
                  <a:srgbClr val="292929"/>
                </a:solidFill>
                <a:latin typeface="Roboto"/>
              </a:rPr>
              <a:t>metodi</a:t>
            </a:r>
            <a:r>
              <a:rPr lang="en-US" sz="2400" dirty="0">
                <a:solidFill>
                  <a:srgbClr val="292929"/>
                </a:solidFill>
                <a:latin typeface="Roboto"/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292929"/>
              </a:solidFill>
              <a:latin typeface="Roboto"/>
            </a:endParaRPr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116" y="2789830"/>
            <a:ext cx="5320553" cy="3976842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9409" y="2924175"/>
            <a:ext cx="6238875" cy="3933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690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9" grpId="0"/>
      <p:bldP spid="2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DB381FF9-98E2-4684-B8C8-C22BC166FC61}"/>
              </a:ext>
            </a:extLst>
          </p:cNvPr>
          <p:cNvSpPr txBox="1">
            <a:spLocks/>
          </p:cNvSpPr>
          <p:nvPr/>
        </p:nvSpPr>
        <p:spPr>
          <a:xfrm>
            <a:off x="373453" y="475750"/>
            <a:ext cx="6617282" cy="5882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 err="1"/>
              <a:t>Verification</a:t>
            </a:r>
            <a:r>
              <a:rPr lang="it-IT" altLang="it-IT" sz="3200" b="1" cap="small" dirty="0"/>
              <a:t> con il (System)</a:t>
            </a:r>
            <a:r>
              <a:rPr lang="it-IT" altLang="it-IT" sz="3200" b="1" cap="small" dirty="0" err="1"/>
              <a:t>Verilog</a:t>
            </a:r>
            <a:endParaRPr lang="it-IT" altLang="it-IT" sz="4400" b="1" cap="small" dirty="0"/>
          </a:p>
        </p:txBody>
      </p:sp>
      <p:sp>
        <p:nvSpPr>
          <p:cNvPr id="19" name="Segnaposto contenuto 2">
            <a:extLst>
              <a:ext uri="{FF2B5EF4-FFF2-40B4-BE49-F238E27FC236}">
                <a16:creationId xmlns:a16="http://schemas.microsoft.com/office/drawing/2014/main" id="{6A239550-A4D9-44B3-BE94-C0B7A3C97D22}"/>
              </a:ext>
            </a:extLst>
          </p:cNvPr>
          <p:cNvSpPr txBox="1">
            <a:spLocks/>
          </p:cNvSpPr>
          <p:nvPr/>
        </p:nvSpPr>
        <p:spPr>
          <a:xfrm>
            <a:off x="823307" y="1235232"/>
            <a:ext cx="8534400" cy="5489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/>
              <a:t>Le Queue in </a:t>
            </a:r>
            <a:r>
              <a:rPr lang="it-IT" altLang="it-IT" sz="3200" b="1" cap="small" dirty="0" err="1"/>
              <a:t>SystemVerilog</a:t>
            </a:r>
            <a:endParaRPr lang="it-IT" altLang="it-IT" sz="4400" b="1" cap="small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DA1AFB96-B49A-4C5A-AAF5-E2B029FBC1B8}"/>
              </a:ext>
            </a:extLst>
          </p:cNvPr>
          <p:cNvSpPr txBox="1"/>
          <p:nvPr/>
        </p:nvSpPr>
        <p:spPr>
          <a:xfrm>
            <a:off x="9393370" y="741096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Fonte </a:t>
            </a:r>
            <a:r>
              <a:rPr lang="it-IT" dirty="0" err="1"/>
              <a:t>Doulos</a:t>
            </a:r>
            <a:endParaRPr lang="it-IT" dirty="0"/>
          </a:p>
        </p:txBody>
      </p:sp>
      <p:sp>
        <p:nvSpPr>
          <p:cNvPr id="2" name="Rettangolo 1"/>
          <p:cNvSpPr/>
          <p:nvPr/>
        </p:nvSpPr>
        <p:spPr>
          <a:xfrm>
            <a:off x="277905" y="1920280"/>
            <a:ext cx="1085626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292929"/>
                </a:solidFill>
                <a:latin typeface="Roboto"/>
              </a:rPr>
              <a:t>Nel</a:t>
            </a:r>
            <a:r>
              <a:rPr lang="en-US" sz="2400" dirty="0">
                <a:solidFill>
                  <a:srgbClr val="292929"/>
                </a:solidFill>
                <a:latin typeface="Roboto"/>
              </a:rPr>
              <a:t> </a:t>
            </a:r>
            <a:r>
              <a:rPr lang="en-US" sz="2400" dirty="0" err="1">
                <a:solidFill>
                  <a:srgbClr val="292929"/>
                </a:solidFill>
                <a:latin typeface="Roboto"/>
              </a:rPr>
              <a:t>caso</a:t>
            </a:r>
            <a:r>
              <a:rPr lang="en-US" sz="2400" dirty="0">
                <a:solidFill>
                  <a:srgbClr val="292929"/>
                </a:solidFill>
                <a:latin typeface="Roboto"/>
              </a:rPr>
              <a:t> di queue a </a:t>
            </a:r>
            <a:r>
              <a:rPr lang="en-US" sz="2400" dirty="0" err="1">
                <a:solidFill>
                  <a:srgbClr val="292929"/>
                </a:solidFill>
                <a:latin typeface="Roboto"/>
              </a:rPr>
              <a:t>lunghezza</a:t>
            </a:r>
            <a:r>
              <a:rPr lang="en-US" sz="2400" dirty="0">
                <a:solidFill>
                  <a:srgbClr val="292929"/>
                </a:solidFill>
                <a:latin typeface="Roboto"/>
              </a:rPr>
              <a:t> </a:t>
            </a:r>
            <a:r>
              <a:rPr lang="en-US" sz="2400" dirty="0" err="1">
                <a:solidFill>
                  <a:srgbClr val="292929"/>
                </a:solidFill>
                <a:latin typeface="Roboto"/>
              </a:rPr>
              <a:t>fissa</a:t>
            </a:r>
            <a:r>
              <a:rPr lang="en-US" sz="2400" dirty="0">
                <a:solidFill>
                  <a:srgbClr val="292929"/>
                </a:solidFill>
                <a:latin typeface="Roboto"/>
              </a:rPr>
              <a:t> (bounded queue), </a:t>
            </a:r>
            <a:r>
              <a:rPr lang="en-US" sz="2400" dirty="0" err="1">
                <a:solidFill>
                  <a:srgbClr val="292929"/>
                </a:solidFill>
                <a:latin typeface="Roboto"/>
              </a:rPr>
              <a:t>il</a:t>
            </a:r>
            <a:r>
              <a:rPr lang="en-US" sz="2400" dirty="0">
                <a:solidFill>
                  <a:srgbClr val="292929"/>
                </a:solidFill>
                <a:latin typeface="Roboto"/>
              </a:rPr>
              <a:t> </a:t>
            </a:r>
            <a:r>
              <a:rPr lang="en-US" sz="2400" dirty="0" err="1">
                <a:solidFill>
                  <a:srgbClr val="292929"/>
                </a:solidFill>
                <a:latin typeface="Roboto"/>
              </a:rPr>
              <a:t>comportamento</a:t>
            </a:r>
            <a:r>
              <a:rPr lang="en-US" sz="2400" dirty="0">
                <a:solidFill>
                  <a:srgbClr val="292929"/>
                </a:solidFill>
                <a:latin typeface="Roboto"/>
              </a:rPr>
              <a:t> è </a:t>
            </a:r>
            <a:r>
              <a:rPr lang="en-US" sz="2400" dirty="0" err="1">
                <a:solidFill>
                  <a:srgbClr val="292929"/>
                </a:solidFill>
                <a:latin typeface="Roboto"/>
              </a:rPr>
              <a:t>assimilabile</a:t>
            </a:r>
            <a:r>
              <a:rPr lang="en-US" sz="2400" dirty="0">
                <a:solidFill>
                  <a:srgbClr val="292929"/>
                </a:solidFill>
                <a:latin typeface="Roboto"/>
              </a:rPr>
              <a:t> a </a:t>
            </a:r>
            <a:r>
              <a:rPr lang="en-US" sz="2400" dirty="0" err="1">
                <a:solidFill>
                  <a:srgbClr val="292929"/>
                </a:solidFill>
                <a:latin typeface="Roboto"/>
              </a:rPr>
              <a:t>quello</a:t>
            </a:r>
            <a:r>
              <a:rPr lang="en-US" sz="2400" dirty="0">
                <a:solidFill>
                  <a:srgbClr val="292929"/>
                </a:solidFill>
                <a:latin typeface="Roboto"/>
              </a:rPr>
              <a:t> </a:t>
            </a:r>
            <a:r>
              <a:rPr lang="en-US" sz="2400" dirty="0" err="1">
                <a:solidFill>
                  <a:srgbClr val="292929"/>
                </a:solidFill>
                <a:latin typeface="Roboto"/>
              </a:rPr>
              <a:t>delle</a:t>
            </a:r>
            <a:r>
              <a:rPr lang="en-US" sz="2400" dirty="0">
                <a:solidFill>
                  <a:srgbClr val="292929"/>
                </a:solidFill>
                <a:latin typeface="Roboto"/>
              </a:rPr>
              <a:t> </a:t>
            </a:r>
            <a:r>
              <a:rPr lang="en-US" sz="2400" dirty="0" err="1">
                <a:solidFill>
                  <a:srgbClr val="292929"/>
                </a:solidFill>
                <a:latin typeface="Roboto"/>
              </a:rPr>
              <a:t>fifo</a:t>
            </a:r>
            <a:r>
              <a:rPr lang="en-US" sz="2400" dirty="0">
                <a:solidFill>
                  <a:srgbClr val="292929"/>
                </a:solidFill>
                <a:latin typeface="Roboto"/>
              </a:rPr>
              <a:t>***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292929"/>
              </a:solidFill>
              <a:latin typeface="Roboto"/>
            </a:endParaRPr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293" y="3009340"/>
            <a:ext cx="6248400" cy="3295650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F29E2E87-1EA2-4EF3-8603-E8E8C04069DB}"/>
              </a:ext>
            </a:extLst>
          </p:cNvPr>
          <p:cNvSpPr txBox="1"/>
          <p:nvPr/>
        </p:nvSpPr>
        <p:spPr>
          <a:xfrm>
            <a:off x="7104189" y="4760751"/>
            <a:ext cx="82394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1" dirty="0"/>
              <a:t>Nessun effetto sulla </a:t>
            </a:r>
            <a:r>
              <a:rPr lang="it-IT" b="1" dirty="0" err="1"/>
              <a:t>queue</a:t>
            </a:r>
            <a:endParaRPr lang="it-IT" b="1" dirty="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F29E2E87-1EA2-4EF3-8603-E8E8C04069DB}"/>
              </a:ext>
            </a:extLst>
          </p:cNvPr>
          <p:cNvSpPr txBox="1"/>
          <p:nvPr/>
        </p:nvSpPr>
        <p:spPr>
          <a:xfrm>
            <a:off x="7122118" y="5477926"/>
            <a:ext cx="82394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1" dirty="0"/>
              <a:t>Spinge in avanti la fila facendo cadere l’elemento $</a:t>
            </a:r>
          </a:p>
        </p:txBody>
      </p:sp>
      <p:sp>
        <p:nvSpPr>
          <p:cNvPr id="12" name="Freccia a destra 11">
            <a:extLst>
              <a:ext uri="{FF2B5EF4-FFF2-40B4-BE49-F238E27FC236}">
                <a16:creationId xmlns:a16="http://schemas.microsoft.com/office/drawing/2014/main" id="{7B491481-ED88-45CE-A4BB-B527EFE84844}"/>
              </a:ext>
            </a:extLst>
          </p:cNvPr>
          <p:cNvSpPr/>
          <p:nvPr/>
        </p:nvSpPr>
        <p:spPr>
          <a:xfrm rot="10800000">
            <a:off x="6544235" y="4814045"/>
            <a:ext cx="510544" cy="284859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Freccia a destra 12">
            <a:extLst>
              <a:ext uri="{FF2B5EF4-FFF2-40B4-BE49-F238E27FC236}">
                <a16:creationId xmlns:a16="http://schemas.microsoft.com/office/drawing/2014/main" id="{7B491481-ED88-45CE-A4BB-B527EFE84844}"/>
              </a:ext>
            </a:extLst>
          </p:cNvPr>
          <p:cNvSpPr/>
          <p:nvPr/>
        </p:nvSpPr>
        <p:spPr>
          <a:xfrm rot="10800000">
            <a:off x="6562164" y="5522257"/>
            <a:ext cx="510544" cy="284859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19529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9" grpId="0"/>
      <p:bldP spid="2" grpId="0"/>
      <p:bldP spid="9" grpId="0"/>
      <p:bldP spid="11" grpId="0"/>
      <p:bldP spid="12" grpId="0" animBg="1"/>
      <p:bldP spid="1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DB381FF9-98E2-4684-B8C8-C22BC166FC61}"/>
              </a:ext>
            </a:extLst>
          </p:cNvPr>
          <p:cNvSpPr txBox="1">
            <a:spLocks/>
          </p:cNvSpPr>
          <p:nvPr/>
        </p:nvSpPr>
        <p:spPr>
          <a:xfrm>
            <a:off x="373453" y="475750"/>
            <a:ext cx="4938380" cy="5882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/>
              <a:t>RTL design…con il </a:t>
            </a:r>
            <a:r>
              <a:rPr lang="it-IT" altLang="it-IT" sz="3200" b="1" cap="small" dirty="0" err="1"/>
              <a:t>Verilog</a:t>
            </a:r>
            <a:endParaRPr lang="it-IT" altLang="it-IT" sz="4400" b="1" cap="small" dirty="0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8F2F34EA-8FD5-4E06-B8C5-96FEC85D1F44}"/>
              </a:ext>
            </a:extLst>
          </p:cNvPr>
          <p:cNvSpPr/>
          <p:nvPr/>
        </p:nvSpPr>
        <p:spPr>
          <a:xfrm>
            <a:off x="1103045" y="2273016"/>
            <a:ext cx="6939072" cy="37380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b="1" dirty="0">
                <a:solidFill>
                  <a:srgbClr val="FF0000"/>
                </a:solidFill>
              </a:rPr>
              <a:t>module</a:t>
            </a:r>
            <a:r>
              <a:rPr lang="it-IT" dirty="0">
                <a:solidFill>
                  <a:schemeClr val="tx1"/>
                </a:solidFill>
              </a:rPr>
              <a:t> decoder( A1, A0, Y3, Y2, Y1, Y0);</a:t>
            </a:r>
            <a:br>
              <a:rPr lang="it-IT" dirty="0">
                <a:solidFill>
                  <a:schemeClr val="tx1"/>
                </a:solidFill>
              </a:rPr>
            </a:br>
            <a:r>
              <a:rPr lang="it-IT" b="1" dirty="0">
                <a:solidFill>
                  <a:srgbClr val="FF0000"/>
                </a:solidFill>
              </a:rPr>
              <a:t>input</a:t>
            </a:r>
            <a:r>
              <a:rPr lang="it-IT" dirty="0">
                <a:solidFill>
                  <a:schemeClr val="tx1"/>
                </a:solidFill>
              </a:rPr>
              <a:t> A1,A0;</a:t>
            </a:r>
          </a:p>
          <a:p>
            <a:r>
              <a:rPr lang="it-IT" b="1" dirty="0">
                <a:solidFill>
                  <a:srgbClr val="FF0000"/>
                </a:solidFill>
              </a:rPr>
              <a:t>output </a:t>
            </a:r>
            <a:r>
              <a:rPr lang="it-IT" dirty="0">
                <a:solidFill>
                  <a:schemeClr val="tx1"/>
                </a:solidFill>
              </a:rPr>
              <a:t>Y3, Y2,Y1,Y0;</a:t>
            </a:r>
          </a:p>
          <a:p>
            <a:endParaRPr lang="it-IT" dirty="0">
              <a:solidFill>
                <a:schemeClr val="tx1"/>
              </a:solidFill>
            </a:endParaRPr>
          </a:p>
          <a:p>
            <a:r>
              <a:rPr lang="it-IT" b="1" dirty="0" err="1">
                <a:solidFill>
                  <a:srgbClr val="FF0000"/>
                </a:solidFill>
              </a:rPr>
              <a:t>wire</a:t>
            </a:r>
            <a:r>
              <a:rPr lang="it-IT" dirty="0">
                <a:solidFill>
                  <a:schemeClr val="tx1"/>
                </a:solidFill>
              </a:rPr>
              <a:t> A1, A0, Y3, Y2, Y1, Y0;</a:t>
            </a:r>
          </a:p>
          <a:p>
            <a:endParaRPr lang="it-IT" dirty="0">
              <a:solidFill>
                <a:schemeClr val="tx1"/>
              </a:solidFill>
            </a:endParaRPr>
          </a:p>
          <a:p>
            <a:r>
              <a:rPr lang="it-IT" b="1" dirty="0">
                <a:solidFill>
                  <a:srgbClr val="FF0000"/>
                </a:solidFill>
              </a:rPr>
              <a:t>assign</a:t>
            </a:r>
            <a:r>
              <a:rPr lang="it-IT" dirty="0">
                <a:solidFill>
                  <a:schemeClr val="tx1"/>
                </a:solidFill>
              </a:rPr>
              <a:t> Y0 = (</a:t>
            </a:r>
            <a:r>
              <a:rPr lang="it-IT" b="1" dirty="0">
                <a:solidFill>
                  <a:srgbClr val="FF0000"/>
                </a:solidFill>
              </a:rPr>
              <a:t>~</a:t>
            </a:r>
            <a:r>
              <a:rPr lang="it-IT" dirty="0">
                <a:solidFill>
                  <a:schemeClr val="tx1"/>
                </a:solidFill>
              </a:rPr>
              <a:t>A1) </a:t>
            </a:r>
            <a:r>
              <a:rPr lang="it-IT" b="1" dirty="0">
                <a:solidFill>
                  <a:srgbClr val="FF0000"/>
                </a:solidFill>
              </a:rPr>
              <a:t>&amp;</a:t>
            </a:r>
            <a:r>
              <a:rPr lang="it-IT" dirty="0">
                <a:solidFill>
                  <a:schemeClr val="tx1"/>
                </a:solidFill>
              </a:rPr>
              <a:t> (</a:t>
            </a:r>
            <a:r>
              <a:rPr lang="it-IT" b="1" dirty="0">
                <a:solidFill>
                  <a:srgbClr val="FF0000"/>
                </a:solidFill>
              </a:rPr>
              <a:t>~</a:t>
            </a:r>
            <a:r>
              <a:rPr lang="it-IT" dirty="0">
                <a:solidFill>
                  <a:schemeClr val="tx1"/>
                </a:solidFill>
              </a:rPr>
              <a:t>A0);</a:t>
            </a:r>
          </a:p>
          <a:p>
            <a:r>
              <a:rPr lang="it-IT" b="1" dirty="0">
                <a:solidFill>
                  <a:srgbClr val="FF0000"/>
                </a:solidFill>
              </a:rPr>
              <a:t>assign </a:t>
            </a:r>
            <a:r>
              <a:rPr lang="it-IT" dirty="0">
                <a:solidFill>
                  <a:schemeClr val="tx1"/>
                </a:solidFill>
              </a:rPr>
              <a:t>Y1 = (</a:t>
            </a:r>
            <a:r>
              <a:rPr lang="it-IT" b="1" dirty="0">
                <a:solidFill>
                  <a:srgbClr val="FF0000"/>
                </a:solidFill>
              </a:rPr>
              <a:t>~</a:t>
            </a:r>
            <a:r>
              <a:rPr lang="it-IT" dirty="0">
                <a:solidFill>
                  <a:schemeClr val="tx1"/>
                </a:solidFill>
              </a:rPr>
              <a:t>A1) </a:t>
            </a:r>
            <a:r>
              <a:rPr lang="it-IT" b="1" dirty="0">
                <a:solidFill>
                  <a:srgbClr val="FF0000"/>
                </a:solidFill>
              </a:rPr>
              <a:t>&amp;</a:t>
            </a:r>
            <a:r>
              <a:rPr lang="it-IT" dirty="0">
                <a:solidFill>
                  <a:schemeClr val="tx1"/>
                </a:solidFill>
              </a:rPr>
              <a:t> (A0);</a:t>
            </a:r>
          </a:p>
          <a:p>
            <a:r>
              <a:rPr lang="it-IT" b="1" dirty="0">
                <a:solidFill>
                  <a:srgbClr val="FF0000"/>
                </a:solidFill>
              </a:rPr>
              <a:t>assign</a:t>
            </a:r>
            <a:r>
              <a:rPr lang="it-IT" dirty="0">
                <a:solidFill>
                  <a:schemeClr val="tx1"/>
                </a:solidFill>
              </a:rPr>
              <a:t> Y2 = (A1) </a:t>
            </a:r>
            <a:r>
              <a:rPr lang="it-IT" b="1" dirty="0">
                <a:solidFill>
                  <a:srgbClr val="FF0000"/>
                </a:solidFill>
              </a:rPr>
              <a:t>&amp;</a:t>
            </a:r>
            <a:r>
              <a:rPr lang="it-IT" dirty="0">
                <a:solidFill>
                  <a:schemeClr val="tx1"/>
                </a:solidFill>
              </a:rPr>
              <a:t> (</a:t>
            </a:r>
            <a:r>
              <a:rPr lang="it-IT" b="1" dirty="0">
                <a:solidFill>
                  <a:srgbClr val="FF0000"/>
                </a:solidFill>
              </a:rPr>
              <a:t>~</a:t>
            </a:r>
            <a:r>
              <a:rPr lang="it-IT" dirty="0">
                <a:solidFill>
                  <a:schemeClr val="tx1"/>
                </a:solidFill>
              </a:rPr>
              <a:t>A0);</a:t>
            </a:r>
          </a:p>
          <a:p>
            <a:r>
              <a:rPr lang="it-IT" b="1" dirty="0">
                <a:solidFill>
                  <a:srgbClr val="FF0000"/>
                </a:solidFill>
              </a:rPr>
              <a:t>assign</a:t>
            </a:r>
            <a:r>
              <a:rPr lang="it-IT" dirty="0">
                <a:solidFill>
                  <a:schemeClr val="tx1"/>
                </a:solidFill>
              </a:rPr>
              <a:t> Y3 = (A1) </a:t>
            </a:r>
            <a:r>
              <a:rPr lang="it-IT" b="1" dirty="0">
                <a:solidFill>
                  <a:srgbClr val="FF0000"/>
                </a:solidFill>
              </a:rPr>
              <a:t>&amp;</a:t>
            </a:r>
            <a:r>
              <a:rPr lang="it-IT" dirty="0">
                <a:solidFill>
                  <a:schemeClr val="tx1"/>
                </a:solidFill>
              </a:rPr>
              <a:t> (A0);</a:t>
            </a:r>
            <a:br>
              <a:rPr lang="it-IT" dirty="0">
                <a:solidFill>
                  <a:schemeClr val="tx1"/>
                </a:solidFill>
              </a:rPr>
            </a:br>
            <a:endParaRPr lang="it-IT" dirty="0">
              <a:solidFill>
                <a:schemeClr val="tx1"/>
              </a:solidFill>
            </a:endParaRPr>
          </a:p>
          <a:p>
            <a:r>
              <a:rPr lang="it-IT" b="1" dirty="0" err="1">
                <a:solidFill>
                  <a:srgbClr val="FF0000"/>
                </a:solidFill>
              </a:rPr>
              <a:t>endmodule</a:t>
            </a:r>
            <a:endParaRPr lang="it-IT" b="1" dirty="0">
              <a:solidFill>
                <a:srgbClr val="FF0000"/>
              </a:solidFill>
            </a:endParaRPr>
          </a:p>
        </p:txBody>
      </p:sp>
      <p:sp>
        <p:nvSpPr>
          <p:cNvPr id="19" name="Segnaposto contenuto 2">
            <a:extLst>
              <a:ext uri="{FF2B5EF4-FFF2-40B4-BE49-F238E27FC236}">
                <a16:creationId xmlns:a16="http://schemas.microsoft.com/office/drawing/2014/main" id="{6A239550-A4D9-44B3-BE94-C0B7A3C97D22}"/>
              </a:ext>
            </a:extLst>
          </p:cNvPr>
          <p:cNvSpPr txBox="1">
            <a:spLocks/>
          </p:cNvSpPr>
          <p:nvPr/>
        </p:nvSpPr>
        <p:spPr>
          <a:xfrm>
            <a:off x="796413" y="1611750"/>
            <a:ext cx="5300941" cy="5489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/>
              <a:t>Struttura tipica di un modulo</a:t>
            </a:r>
            <a:endParaRPr lang="it-IT" altLang="it-IT" sz="4400" b="1" cap="small" dirty="0"/>
          </a:p>
        </p:txBody>
      </p:sp>
      <p:grpSp>
        <p:nvGrpSpPr>
          <p:cNvPr id="25" name="Gruppo 24">
            <a:extLst>
              <a:ext uri="{FF2B5EF4-FFF2-40B4-BE49-F238E27FC236}">
                <a16:creationId xmlns:a16="http://schemas.microsoft.com/office/drawing/2014/main" id="{3D3F5271-EADF-4BE6-A161-9B1D72A3319F}"/>
              </a:ext>
            </a:extLst>
          </p:cNvPr>
          <p:cNvGrpSpPr/>
          <p:nvPr/>
        </p:nvGrpSpPr>
        <p:grpSpPr>
          <a:xfrm>
            <a:off x="5438446" y="2565174"/>
            <a:ext cx="6506394" cy="1279239"/>
            <a:chOff x="5438446" y="2565174"/>
            <a:chExt cx="6506394" cy="1279239"/>
          </a:xfrm>
        </p:grpSpPr>
        <p:sp>
          <p:nvSpPr>
            <p:cNvPr id="12" name="Parentesi graffa chiusa 11">
              <a:extLst>
                <a:ext uri="{FF2B5EF4-FFF2-40B4-BE49-F238E27FC236}">
                  <a16:creationId xmlns:a16="http://schemas.microsoft.com/office/drawing/2014/main" id="{1D9F6774-C40C-431A-AA36-C676D80B4936}"/>
                </a:ext>
              </a:extLst>
            </p:cNvPr>
            <p:cNvSpPr/>
            <p:nvPr/>
          </p:nvSpPr>
          <p:spPr>
            <a:xfrm>
              <a:off x="5438446" y="2565174"/>
              <a:ext cx="324196" cy="1279239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cxnSp>
          <p:nvCxnSpPr>
            <p:cNvPr id="13" name="Connettore 2 12">
              <a:extLst>
                <a:ext uri="{FF2B5EF4-FFF2-40B4-BE49-F238E27FC236}">
                  <a16:creationId xmlns:a16="http://schemas.microsoft.com/office/drawing/2014/main" id="{39F3C76D-8E35-4DC8-A851-13744DE0F1E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39156" y="3035482"/>
              <a:ext cx="2934927" cy="105343"/>
            </a:xfrm>
            <a:prstGeom prst="straightConnector1">
              <a:avLst/>
            </a:prstGeom>
            <a:ln w="349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Segnaposto contenuto 2">
              <a:extLst>
                <a:ext uri="{FF2B5EF4-FFF2-40B4-BE49-F238E27FC236}">
                  <a16:creationId xmlns:a16="http://schemas.microsoft.com/office/drawing/2014/main" id="{FAAE5089-7B51-41CF-8BB0-8D6507D4ADD6}"/>
                </a:ext>
              </a:extLst>
            </p:cNvPr>
            <p:cNvSpPr txBox="1">
              <a:spLocks/>
            </p:cNvSpPr>
            <p:nvPr/>
          </p:nvSpPr>
          <p:spPr>
            <a:xfrm>
              <a:off x="8641201" y="2738910"/>
              <a:ext cx="3303639" cy="576349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it-IT" altLang="it-IT" sz="2000" b="1" cap="small" dirty="0"/>
                <a:t>Parte dichiarativa </a:t>
              </a:r>
              <a:r>
                <a:rPr lang="it-IT" altLang="it-IT" sz="1600" b="1" cap="small" dirty="0"/>
                <a:t>(porte ingresso, uscite, altre variabili…)     </a:t>
              </a:r>
              <a:endParaRPr lang="it-IT" altLang="it-IT" sz="3200" b="1" cap="small" dirty="0"/>
            </a:p>
          </p:txBody>
        </p:sp>
      </p:grpSp>
      <p:grpSp>
        <p:nvGrpSpPr>
          <p:cNvPr id="26" name="Gruppo 25">
            <a:extLst>
              <a:ext uri="{FF2B5EF4-FFF2-40B4-BE49-F238E27FC236}">
                <a16:creationId xmlns:a16="http://schemas.microsoft.com/office/drawing/2014/main" id="{8BF26229-A894-4CF0-9750-D3797265E166}"/>
              </a:ext>
            </a:extLst>
          </p:cNvPr>
          <p:cNvGrpSpPr/>
          <p:nvPr/>
        </p:nvGrpSpPr>
        <p:grpSpPr>
          <a:xfrm>
            <a:off x="3903518" y="4247500"/>
            <a:ext cx="8174204" cy="1536504"/>
            <a:chOff x="3903518" y="4247500"/>
            <a:chExt cx="8174204" cy="1536504"/>
          </a:xfrm>
        </p:grpSpPr>
        <p:grpSp>
          <p:nvGrpSpPr>
            <p:cNvPr id="17" name="Gruppo 16">
              <a:extLst>
                <a:ext uri="{FF2B5EF4-FFF2-40B4-BE49-F238E27FC236}">
                  <a16:creationId xmlns:a16="http://schemas.microsoft.com/office/drawing/2014/main" id="{FAAAEB53-0297-4C0E-AF7E-D7BC2AB6F79B}"/>
                </a:ext>
              </a:extLst>
            </p:cNvPr>
            <p:cNvGrpSpPr/>
            <p:nvPr/>
          </p:nvGrpSpPr>
          <p:grpSpPr>
            <a:xfrm>
              <a:off x="3903518" y="4247500"/>
              <a:ext cx="4384963" cy="943484"/>
              <a:chOff x="4389120" y="4347556"/>
              <a:chExt cx="4384963" cy="964277"/>
            </a:xfrm>
          </p:grpSpPr>
          <p:sp>
            <p:nvSpPr>
              <p:cNvPr id="10" name="Parentesi graffa chiusa 9">
                <a:extLst>
                  <a:ext uri="{FF2B5EF4-FFF2-40B4-BE49-F238E27FC236}">
                    <a16:creationId xmlns:a16="http://schemas.microsoft.com/office/drawing/2014/main" id="{668CFA03-809D-4830-B759-D5DA7AE09F59}"/>
                  </a:ext>
                </a:extLst>
              </p:cNvPr>
              <p:cNvSpPr/>
              <p:nvPr/>
            </p:nvSpPr>
            <p:spPr>
              <a:xfrm>
                <a:off x="4389120" y="4347556"/>
                <a:ext cx="366922" cy="964277"/>
              </a:xfrm>
              <a:prstGeom prst="rightBrac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cxnSp>
            <p:nvCxnSpPr>
              <p:cNvPr id="15" name="Connettore 2 14">
                <a:extLst>
                  <a:ext uri="{FF2B5EF4-FFF2-40B4-BE49-F238E27FC236}">
                    <a16:creationId xmlns:a16="http://schemas.microsoft.com/office/drawing/2014/main" id="{67570D34-5BD8-4F7A-BED9-1B5D38D80D1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887348" y="4829694"/>
                <a:ext cx="3886735" cy="292912"/>
              </a:xfrm>
              <a:prstGeom prst="straightConnector1">
                <a:avLst/>
              </a:prstGeom>
              <a:ln w="3492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Segnaposto contenuto 2">
              <a:extLst>
                <a:ext uri="{FF2B5EF4-FFF2-40B4-BE49-F238E27FC236}">
                  <a16:creationId xmlns:a16="http://schemas.microsoft.com/office/drawing/2014/main" id="{674950F4-12AD-4865-899E-A27E97799C01}"/>
                </a:ext>
              </a:extLst>
            </p:cNvPr>
            <p:cNvSpPr txBox="1">
              <a:spLocks/>
            </p:cNvSpPr>
            <p:nvPr/>
          </p:nvSpPr>
          <p:spPr>
            <a:xfrm>
              <a:off x="8774083" y="4971640"/>
              <a:ext cx="3303639" cy="812364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it-IT" altLang="it-IT" sz="2000" b="1" cap="small" dirty="0"/>
                <a:t>Definizione dei costrutti che descrivono il comportamento interno del Module</a:t>
              </a:r>
              <a:endParaRPr lang="it-IT" altLang="it-IT" sz="3200" b="1" cap="small" dirty="0"/>
            </a:p>
          </p:txBody>
        </p:sp>
      </p:grp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511CD761-2332-489C-BE2C-6C3076A3A432}"/>
              </a:ext>
            </a:extLst>
          </p:cNvPr>
          <p:cNvSpPr txBox="1"/>
          <p:nvPr/>
        </p:nvSpPr>
        <p:spPr>
          <a:xfrm>
            <a:off x="5787065" y="1389616"/>
            <a:ext cx="525869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Come tutti </a:t>
            </a:r>
            <a:r>
              <a:rPr lang="en-US" sz="1200" b="1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i</a:t>
            </a:r>
            <a:r>
              <a:rPr lang="en-US" sz="12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200" b="1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linguaggi</a:t>
            </a:r>
            <a:r>
              <a:rPr lang="en-US" sz="12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200" b="1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sono</a:t>
            </a:r>
            <a:r>
              <a:rPr lang="en-US" sz="12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200" b="1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presenti</a:t>
            </a:r>
            <a:r>
              <a:rPr lang="en-US" sz="12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200" b="1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delle</a:t>
            </a:r>
            <a:r>
              <a:rPr lang="en-US" sz="12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parole </a:t>
            </a:r>
            <a:r>
              <a:rPr lang="en-US" sz="1200" b="1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chiave</a:t>
            </a:r>
            <a:r>
              <a:rPr lang="en-US" sz="12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200" b="1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che</a:t>
            </a:r>
            <a:r>
              <a:rPr lang="en-US" sz="12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ho </a:t>
            </a:r>
            <a:r>
              <a:rPr lang="en-US" sz="1200" b="1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evidenziato</a:t>
            </a:r>
            <a:r>
              <a:rPr lang="en-US" sz="12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200" b="1" dirty="0">
                <a:solidFill>
                  <a:srgbClr val="202122"/>
                </a:solidFill>
                <a:latin typeface="Arial" panose="020B0604020202020204" pitchFamily="34" charset="0"/>
              </a:rPr>
              <a:t>di rosso</a:t>
            </a:r>
            <a:endParaRPr lang="en-US" sz="1200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8374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 animBg="1"/>
      <p:bldP spid="19" grpId="0"/>
      <p:bldP spid="22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DB381FF9-98E2-4684-B8C8-C22BC166FC61}"/>
              </a:ext>
            </a:extLst>
          </p:cNvPr>
          <p:cNvSpPr txBox="1">
            <a:spLocks/>
          </p:cNvSpPr>
          <p:nvPr/>
        </p:nvSpPr>
        <p:spPr>
          <a:xfrm>
            <a:off x="373453" y="475750"/>
            <a:ext cx="6617282" cy="5882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 err="1"/>
              <a:t>Verification</a:t>
            </a:r>
            <a:r>
              <a:rPr lang="it-IT" altLang="it-IT" sz="3200" b="1" cap="small" dirty="0"/>
              <a:t> con il (System)</a:t>
            </a:r>
            <a:r>
              <a:rPr lang="it-IT" altLang="it-IT" sz="3200" b="1" cap="small" dirty="0" err="1"/>
              <a:t>Verilog</a:t>
            </a:r>
            <a:endParaRPr lang="it-IT" altLang="it-IT" sz="4400" b="1" cap="small" dirty="0"/>
          </a:p>
        </p:txBody>
      </p:sp>
      <p:sp>
        <p:nvSpPr>
          <p:cNvPr id="19" name="Segnaposto contenuto 2">
            <a:extLst>
              <a:ext uri="{FF2B5EF4-FFF2-40B4-BE49-F238E27FC236}">
                <a16:creationId xmlns:a16="http://schemas.microsoft.com/office/drawing/2014/main" id="{6A239550-A4D9-44B3-BE94-C0B7A3C97D22}"/>
              </a:ext>
            </a:extLst>
          </p:cNvPr>
          <p:cNvSpPr txBox="1">
            <a:spLocks/>
          </p:cNvSpPr>
          <p:nvPr/>
        </p:nvSpPr>
        <p:spPr>
          <a:xfrm>
            <a:off x="823307" y="1235232"/>
            <a:ext cx="8534400" cy="5489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/>
              <a:t>Le Queue in </a:t>
            </a:r>
            <a:r>
              <a:rPr lang="it-IT" altLang="it-IT" sz="3200" b="1" cap="small" dirty="0" err="1"/>
              <a:t>SystemVerilog</a:t>
            </a:r>
            <a:endParaRPr lang="it-IT" altLang="it-IT" sz="4400" b="1" cap="small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DA1AFB96-B49A-4C5A-AAF5-E2B029FBC1B8}"/>
              </a:ext>
            </a:extLst>
          </p:cNvPr>
          <p:cNvSpPr txBox="1"/>
          <p:nvPr/>
        </p:nvSpPr>
        <p:spPr>
          <a:xfrm>
            <a:off x="9393370" y="741096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Fonte </a:t>
            </a:r>
            <a:r>
              <a:rPr lang="it-IT" dirty="0" err="1"/>
              <a:t>Doulos</a:t>
            </a:r>
            <a:endParaRPr lang="it-IT" dirty="0"/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765" y="1810310"/>
            <a:ext cx="6592535" cy="5047690"/>
          </a:xfrm>
          <a:prstGeom prst="rect">
            <a:avLst/>
          </a:prstGeom>
        </p:spPr>
      </p:pic>
      <p:sp>
        <p:nvSpPr>
          <p:cNvPr id="12" name="Freccia a destra 11">
            <a:extLst>
              <a:ext uri="{FF2B5EF4-FFF2-40B4-BE49-F238E27FC236}">
                <a16:creationId xmlns:a16="http://schemas.microsoft.com/office/drawing/2014/main" id="{7B491481-ED88-45CE-A4BB-B527EFE84844}"/>
              </a:ext>
            </a:extLst>
          </p:cNvPr>
          <p:cNvSpPr/>
          <p:nvPr/>
        </p:nvSpPr>
        <p:spPr>
          <a:xfrm rot="10800000">
            <a:off x="5486400" y="4025151"/>
            <a:ext cx="510544" cy="284859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F29E2E87-1EA2-4EF3-8603-E8E8C04069DB}"/>
              </a:ext>
            </a:extLst>
          </p:cNvPr>
          <p:cNvSpPr txBox="1"/>
          <p:nvPr/>
        </p:nvSpPr>
        <p:spPr>
          <a:xfrm>
            <a:off x="6171858" y="3962893"/>
            <a:ext cx="82394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1" dirty="0"/>
              <a:t>Per ogni elemento della </a:t>
            </a:r>
            <a:r>
              <a:rPr lang="it-IT" b="1" dirty="0" err="1"/>
              <a:t>queue</a:t>
            </a:r>
            <a:endParaRPr lang="it-IT" b="1" dirty="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F29E2E87-1EA2-4EF3-8603-E8E8C04069DB}"/>
              </a:ext>
            </a:extLst>
          </p:cNvPr>
          <p:cNvSpPr txBox="1"/>
          <p:nvPr/>
        </p:nvSpPr>
        <p:spPr>
          <a:xfrm>
            <a:off x="7238659" y="5244844"/>
            <a:ext cx="82394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1" dirty="0"/>
              <a:t>Genera un iterator di tipo random**</a:t>
            </a:r>
          </a:p>
        </p:txBody>
      </p:sp>
      <p:sp>
        <p:nvSpPr>
          <p:cNvPr id="13" name="Freccia a destra 12">
            <a:extLst>
              <a:ext uri="{FF2B5EF4-FFF2-40B4-BE49-F238E27FC236}">
                <a16:creationId xmlns:a16="http://schemas.microsoft.com/office/drawing/2014/main" id="{7B491481-ED88-45CE-A4BB-B527EFE84844}"/>
              </a:ext>
            </a:extLst>
          </p:cNvPr>
          <p:cNvSpPr/>
          <p:nvPr/>
        </p:nvSpPr>
        <p:spPr>
          <a:xfrm rot="10800000">
            <a:off x="6669741" y="5280209"/>
            <a:ext cx="510544" cy="284859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02598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9" grpId="0"/>
      <p:bldP spid="12" grpId="0" animBg="1"/>
      <p:bldP spid="9" grpId="0"/>
      <p:bldP spid="11" grpId="0"/>
      <p:bldP spid="13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DB381FF9-98E2-4684-B8C8-C22BC166FC61}"/>
              </a:ext>
            </a:extLst>
          </p:cNvPr>
          <p:cNvSpPr txBox="1">
            <a:spLocks/>
          </p:cNvSpPr>
          <p:nvPr/>
        </p:nvSpPr>
        <p:spPr>
          <a:xfrm>
            <a:off x="373453" y="475750"/>
            <a:ext cx="6617282" cy="5882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 err="1"/>
              <a:t>Verification</a:t>
            </a:r>
            <a:r>
              <a:rPr lang="it-IT" altLang="it-IT" sz="3200" b="1" cap="small" dirty="0"/>
              <a:t> con il (System)</a:t>
            </a:r>
            <a:r>
              <a:rPr lang="it-IT" altLang="it-IT" sz="3200" b="1" cap="small" dirty="0" err="1"/>
              <a:t>Verilog</a:t>
            </a:r>
            <a:endParaRPr lang="it-IT" altLang="it-IT" sz="4400" b="1" cap="small" dirty="0"/>
          </a:p>
        </p:txBody>
      </p:sp>
      <p:sp>
        <p:nvSpPr>
          <p:cNvPr id="19" name="Segnaposto contenuto 2">
            <a:extLst>
              <a:ext uri="{FF2B5EF4-FFF2-40B4-BE49-F238E27FC236}">
                <a16:creationId xmlns:a16="http://schemas.microsoft.com/office/drawing/2014/main" id="{6A239550-A4D9-44B3-BE94-C0B7A3C97D22}"/>
              </a:ext>
            </a:extLst>
          </p:cNvPr>
          <p:cNvSpPr txBox="1">
            <a:spLocks/>
          </p:cNvSpPr>
          <p:nvPr/>
        </p:nvSpPr>
        <p:spPr>
          <a:xfrm>
            <a:off x="823307" y="1235232"/>
            <a:ext cx="8534400" cy="5489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/>
              <a:t>Le Queue in </a:t>
            </a:r>
            <a:r>
              <a:rPr lang="it-IT" altLang="it-IT" sz="3200" b="1" cap="small" dirty="0" err="1"/>
              <a:t>SystemVerilog</a:t>
            </a:r>
            <a:endParaRPr lang="it-IT" altLang="it-IT" sz="4400" b="1" cap="small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DA1AFB96-B49A-4C5A-AAF5-E2B029FBC1B8}"/>
              </a:ext>
            </a:extLst>
          </p:cNvPr>
          <p:cNvSpPr txBox="1"/>
          <p:nvPr/>
        </p:nvSpPr>
        <p:spPr>
          <a:xfrm>
            <a:off x="9393370" y="741096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Fonte </a:t>
            </a:r>
            <a:r>
              <a:rPr lang="it-IT" dirty="0" err="1"/>
              <a:t>Doulos</a:t>
            </a:r>
            <a:endParaRPr lang="it-IT" dirty="0"/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709" y="1977838"/>
            <a:ext cx="5553075" cy="3314700"/>
          </a:xfrm>
          <a:prstGeom prst="rect">
            <a:avLst/>
          </a:prstGeom>
        </p:spPr>
      </p:pic>
      <p:pic>
        <p:nvPicPr>
          <p:cNvPr id="14" name="Immagin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8002" y="1900517"/>
            <a:ext cx="4589675" cy="3514165"/>
          </a:xfrm>
          <a:prstGeom prst="rect">
            <a:avLst/>
          </a:prstGeom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F29E2E87-1EA2-4EF3-8603-E8E8C04069DB}"/>
              </a:ext>
            </a:extLst>
          </p:cNvPr>
          <p:cNvSpPr txBox="1"/>
          <p:nvPr/>
        </p:nvSpPr>
        <p:spPr>
          <a:xfrm>
            <a:off x="259976" y="6051667"/>
            <a:ext cx="118065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1" dirty="0"/>
              <a:t>La possibilità di generare elementi random durante il processo di simulazione-</a:t>
            </a:r>
            <a:r>
              <a:rPr lang="it-IT" b="1" dirty="0" err="1"/>
              <a:t>verification</a:t>
            </a:r>
            <a:r>
              <a:rPr lang="it-IT" b="1" dirty="0"/>
              <a:t> è un grandissimo aiuto!!!</a:t>
            </a:r>
          </a:p>
        </p:txBody>
      </p:sp>
    </p:spTree>
    <p:extLst>
      <p:ext uri="{BB962C8B-B14F-4D97-AF65-F5344CB8AC3E}">
        <p14:creationId xmlns:p14="http://schemas.microsoft.com/office/powerpoint/2010/main" val="1088961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9" grpId="0"/>
      <p:bldP spid="15" grpId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FA7285F-D787-447D-B359-7021C3EEF8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AF887-6057-4D30-A1DD-E59DF7CB61A4}" type="datetime1">
              <a:rPr lang="en-US" altLang="it-IT"/>
              <a:pPr/>
              <a:t>2/15/2022</a:t>
            </a:fld>
            <a:endParaRPr lang="en-US" altLang="zh-TW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A3E1A56-5171-44DA-9B0D-179AB1D62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C3FAC-2B76-4656-9AAB-45688DC4F6B9}" type="slidenum">
              <a:rPr lang="zh-TW" altLang="en-US"/>
              <a:pPr/>
              <a:t>92</a:t>
            </a:fld>
            <a:endParaRPr lang="en-US" altLang="zh-TW"/>
          </a:p>
        </p:txBody>
      </p:sp>
      <p:sp>
        <p:nvSpPr>
          <p:cNvPr id="165890" name="Rectangle 2">
            <a:extLst>
              <a:ext uri="{FF2B5EF4-FFF2-40B4-BE49-F238E27FC236}">
                <a16:creationId xmlns:a16="http://schemas.microsoft.com/office/drawing/2014/main" id="{A30964A8-3BF0-4D9C-88E6-85F5BDB252D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53562" y="1077302"/>
            <a:ext cx="10515600" cy="1325563"/>
          </a:xfrm>
        </p:spPr>
        <p:txBody>
          <a:bodyPr>
            <a:normAutofit/>
          </a:bodyPr>
          <a:lstStyle/>
          <a:p>
            <a:r>
              <a:rPr lang="it-IT" altLang="zh-TW" sz="3200" b="1" cap="small" dirty="0">
                <a:latin typeface="+mn-lt"/>
                <a:ea typeface="+mn-ea"/>
                <a:cs typeface="+mn-cs"/>
              </a:rPr>
              <a:t>FORK – JOIN</a:t>
            </a:r>
            <a:endParaRPr lang="zh-TW" altLang="en-US" sz="3200" b="1" cap="small" dirty="0">
              <a:latin typeface="+mn-lt"/>
              <a:ea typeface="+mn-ea"/>
              <a:cs typeface="+mn-cs"/>
            </a:endParaRPr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DB381FF9-98E2-4684-B8C8-C22BC166FC61}"/>
              </a:ext>
            </a:extLst>
          </p:cNvPr>
          <p:cNvSpPr txBox="1">
            <a:spLocks/>
          </p:cNvSpPr>
          <p:nvPr/>
        </p:nvSpPr>
        <p:spPr>
          <a:xfrm>
            <a:off x="373453" y="475750"/>
            <a:ext cx="6617282" cy="5882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 err="1"/>
              <a:t>Verification</a:t>
            </a:r>
            <a:r>
              <a:rPr lang="it-IT" altLang="it-IT" sz="3200" b="1" cap="small" dirty="0"/>
              <a:t> con il (System)</a:t>
            </a:r>
            <a:r>
              <a:rPr lang="it-IT" altLang="it-IT" sz="3200" b="1" cap="small" dirty="0" err="1"/>
              <a:t>Verilog</a:t>
            </a:r>
            <a:endParaRPr lang="it-IT" altLang="it-IT" sz="4400" b="1" cap="small" dirty="0"/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5BDCB03A-1701-43AA-9B5B-9567DDB568B8}"/>
              </a:ext>
            </a:extLst>
          </p:cNvPr>
          <p:cNvSpPr txBox="1">
            <a:spLocks/>
          </p:cNvSpPr>
          <p:nvPr/>
        </p:nvSpPr>
        <p:spPr>
          <a:xfrm>
            <a:off x="537020" y="2102669"/>
            <a:ext cx="10892980" cy="380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400" dirty="0"/>
              <a:t>Questo tipo di costrutto serve essenzialmente a chiamare dei task paralleli all’interno dei blocchi </a:t>
            </a:r>
            <a:r>
              <a:rPr lang="it-IT" sz="2400" b="1" dirty="0" err="1"/>
              <a:t>always</a:t>
            </a:r>
            <a:r>
              <a:rPr lang="it-IT" sz="2400" dirty="0"/>
              <a:t> e </a:t>
            </a:r>
            <a:r>
              <a:rPr lang="it-IT" sz="2400" b="1" dirty="0" err="1"/>
              <a:t>initial</a:t>
            </a:r>
            <a:r>
              <a:rPr lang="it-IT" sz="2400" dirty="0"/>
              <a:t>. Si può presentare in 3 differenti forme</a:t>
            </a:r>
            <a:endParaRPr lang="it-IT" sz="2400" b="1" dirty="0"/>
          </a:p>
        </p:txBody>
      </p:sp>
      <p:pic>
        <p:nvPicPr>
          <p:cNvPr id="1026" name="Picture 2" descr="http://www.testbench.in/FILES/fork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1629" y="3339367"/>
            <a:ext cx="4981575" cy="331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7203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build="p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FA7285F-D787-447D-B359-7021C3EEF8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AF887-6057-4D30-A1DD-E59DF7CB61A4}" type="datetime1">
              <a:rPr lang="en-US" altLang="it-IT"/>
              <a:pPr/>
              <a:t>2/15/2022</a:t>
            </a:fld>
            <a:endParaRPr lang="en-US" altLang="zh-TW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A3E1A56-5171-44DA-9B0D-179AB1D62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C3FAC-2B76-4656-9AAB-45688DC4F6B9}" type="slidenum">
              <a:rPr lang="zh-TW" altLang="en-US"/>
              <a:pPr/>
              <a:t>93</a:t>
            </a:fld>
            <a:endParaRPr lang="en-US" altLang="zh-TW"/>
          </a:p>
        </p:txBody>
      </p:sp>
      <p:sp>
        <p:nvSpPr>
          <p:cNvPr id="165890" name="Rectangle 2">
            <a:extLst>
              <a:ext uri="{FF2B5EF4-FFF2-40B4-BE49-F238E27FC236}">
                <a16:creationId xmlns:a16="http://schemas.microsoft.com/office/drawing/2014/main" id="{A30964A8-3BF0-4D9C-88E6-85F5BDB252D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53562" y="1077302"/>
            <a:ext cx="10515600" cy="1325563"/>
          </a:xfrm>
        </p:spPr>
        <p:txBody>
          <a:bodyPr>
            <a:normAutofit/>
          </a:bodyPr>
          <a:lstStyle/>
          <a:p>
            <a:r>
              <a:rPr lang="it-IT" altLang="zh-TW" sz="3200" b="1" cap="small" dirty="0">
                <a:latin typeface="+mn-lt"/>
                <a:ea typeface="+mn-ea"/>
                <a:cs typeface="+mn-cs"/>
              </a:rPr>
              <a:t>FORK – JOIN</a:t>
            </a:r>
            <a:endParaRPr lang="zh-TW" altLang="en-US" sz="3200" b="1" cap="small" dirty="0">
              <a:latin typeface="+mn-lt"/>
              <a:ea typeface="+mn-ea"/>
              <a:cs typeface="+mn-cs"/>
            </a:endParaRPr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DB381FF9-98E2-4684-B8C8-C22BC166FC61}"/>
              </a:ext>
            </a:extLst>
          </p:cNvPr>
          <p:cNvSpPr txBox="1">
            <a:spLocks/>
          </p:cNvSpPr>
          <p:nvPr/>
        </p:nvSpPr>
        <p:spPr>
          <a:xfrm>
            <a:off x="373453" y="475750"/>
            <a:ext cx="6617282" cy="5882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 err="1"/>
              <a:t>Verification</a:t>
            </a:r>
            <a:r>
              <a:rPr lang="it-IT" altLang="it-IT" sz="3200" b="1" cap="small" dirty="0"/>
              <a:t> con il (System)</a:t>
            </a:r>
            <a:r>
              <a:rPr lang="it-IT" altLang="it-IT" sz="3200" b="1" cap="small" dirty="0" err="1"/>
              <a:t>Verilog</a:t>
            </a:r>
            <a:endParaRPr lang="it-IT" altLang="it-IT" sz="4400" b="1" cap="small" dirty="0"/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3046" y="2538778"/>
            <a:ext cx="2828925" cy="1657350"/>
          </a:xfrm>
          <a:prstGeom prst="rect">
            <a:avLst/>
          </a:prstGeom>
        </p:spPr>
      </p:pic>
      <p:pic>
        <p:nvPicPr>
          <p:cNvPr id="3" name="Immagin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291" y="2542809"/>
            <a:ext cx="2447925" cy="1209675"/>
          </a:xfrm>
          <a:prstGeom prst="rect">
            <a:avLst/>
          </a:prstGeom>
        </p:spPr>
      </p:pic>
      <p:cxnSp>
        <p:nvCxnSpPr>
          <p:cNvPr id="9" name="Connettore 2 8"/>
          <p:cNvCxnSpPr/>
          <p:nvPr/>
        </p:nvCxnSpPr>
        <p:spPr>
          <a:xfrm>
            <a:off x="817685" y="5732585"/>
            <a:ext cx="26376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asellaDiTesto 9"/>
          <p:cNvSpPr txBox="1"/>
          <p:nvPr/>
        </p:nvSpPr>
        <p:spPr>
          <a:xfrm>
            <a:off x="908050" y="5721350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0</a:t>
            </a:r>
            <a:endParaRPr lang="it-IT" dirty="0"/>
          </a:p>
        </p:txBody>
      </p:sp>
      <p:sp>
        <p:nvSpPr>
          <p:cNvPr id="13" name="CasellaDiTesto 12"/>
          <p:cNvSpPr txBox="1"/>
          <p:nvPr/>
        </p:nvSpPr>
        <p:spPr>
          <a:xfrm>
            <a:off x="1149350" y="5721350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1</a:t>
            </a:r>
            <a:endParaRPr lang="it-IT" dirty="0"/>
          </a:p>
        </p:txBody>
      </p:sp>
      <p:sp>
        <p:nvSpPr>
          <p:cNvPr id="14" name="CasellaDiTesto 13"/>
          <p:cNvSpPr txBox="1"/>
          <p:nvPr/>
        </p:nvSpPr>
        <p:spPr>
          <a:xfrm>
            <a:off x="1397000" y="5721350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2</a:t>
            </a:r>
            <a:endParaRPr lang="it-IT" dirty="0"/>
          </a:p>
        </p:txBody>
      </p:sp>
      <p:sp>
        <p:nvSpPr>
          <p:cNvPr id="15" name="CasellaDiTesto 14"/>
          <p:cNvSpPr txBox="1"/>
          <p:nvPr/>
        </p:nvSpPr>
        <p:spPr>
          <a:xfrm>
            <a:off x="1638300" y="5721350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3</a:t>
            </a:r>
            <a:endParaRPr lang="it-IT" dirty="0"/>
          </a:p>
        </p:txBody>
      </p:sp>
      <p:sp>
        <p:nvSpPr>
          <p:cNvPr id="16" name="CasellaDiTesto 15"/>
          <p:cNvSpPr txBox="1"/>
          <p:nvPr/>
        </p:nvSpPr>
        <p:spPr>
          <a:xfrm>
            <a:off x="1866900" y="5721350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4</a:t>
            </a:r>
            <a:endParaRPr lang="it-IT" dirty="0"/>
          </a:p>
        </p:txBody>
      </p:sp>
      <p:sp>
        <p:nvSpPr>
          <p:cNvPr id="17" name="CasellaDiTesto 16"/>
          <p:cNvSpPr txBox="1"/>
          <p:nvPr/>
        </p:nvSpPr>
        <p:spPr>
          <a:xfrm>
            <a:off x="2114550" y="5721350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5</a:t>
            </a:r>
            <a:endParaRPr lang="it-IT" dirty="0"/>
          </a:p>
        </p:txBody>
      </p:sp>
      <p:sp>
        <p:nvSpPr>
          <p:cNvPr id="18" name="CasellaDiTesto 17"/>
          <p:cNvSpPr txBox="1"/>
          <p:nvPr/>
        </p:nvSpPr>
        <p:spPr>
          <a:xfrm>
            <a:off x="2355850" y="5721350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6</a:t>
            </a:r>
            <a:endParaRPr lang="it-IT" dirty="0"/>
          </a:p>
        </p:txBody>
      </p:sp>
      <p:sp>
        <p:nvSpPr>
          <p:cNvPr id="19" name="CasellaDiTesto 18"/>
          <p:cNvSpPr txBox="1"/>
          <p:nvPr/>
        </p:nvSpPr>
        <p:spPr>
          <a:xfrm>
            <a:off x="2978150" y="5924550"/>
            <a:ext cx="4716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time</a:t>
            </a:r>
            <a:endParaRPr lang="it-IT" dirty="0"/>
          </a:p>
        </p:txBody>
      </p:sp>
      <p:cxnSp>
        <p:nvCxnSpPr>
          <p:cNvPr id="12" name="Connettore 2 11"/>
          <p:cNvCxnSpPr/>
          <p:nvPr/>
        </p:nvCxnSpPr>
        <p:spPr>
          <a:xfrm flipV="1">
            <a:off x="1283494" y="5295900"/>
            <a:ext cx="0" cy="4230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asellaDiTesto 22"/>
          <p:cNvSpPr txBox="1"/>
          <p:nvPr/>
        </p:nvSpPr>
        <p:spPr>
          <a:xfrm>
            <a:off x="1104106" y="5052218"/>
            <a:ext cx="3433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p1</a:t>
            </a:r>
            <a:endParaRPr lang="it-IT" dirty="0"/>
          </a:p>
        </p:txBody>
      </p:sp>
      <p:cxnSp>
        <p:nvCxnSpPr>
          <p:cNvPr id="24" name="Connettore 2 23"/>
          <p:cNvCxnSpPr/>
          <p:nvPr/>
        </p:nvCxnSpPr>
        <p:spPr>
          <a:xfrm flipV="1">
            <a:off x="1764507" y="5291138"/>
            <a:ext cx="0" cy="4230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asellaDiTesto 24"/>
          <p:cNvSpPr txBox="1"/>
          <p:nvPr/>
        </p:nvSpPr>
        <p:spPr>
          <a:xfrm>
            <a:off x="1585119" y="5047456"/>
            <a:ext cx="3433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p2</a:t>
            </a:r>
            <a:endParaRPr lang="it-IT" dirty="0"/>
          </a:p>
        </p:txBody>
      </p:sp>
      <p:cxnSp>
        <p:nvCxnSpPr>
          <p:cNvPr id="26" name="Connettore 2 25"/>
          <p:cNvCxnSpPr/>
          <p:nvPr/>
        </p:nvCxnSpPr>
        <p:spPr>
          <a:xfrm flipV="1">
            <a:off x="2481263" y="5300663"/>
            <a:ext cx="0" cy="4230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asellaDiTesto 26"/>
          <p:cNvSpPr txBox="1"/>
          <p:nvPr/>
        </p:nvSpPr>
        <p:spPr>
          <a:xfrm>
            <a:off x="2301875" y="5056981"/>
            <a:ext cx="3433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p3</a:t>
            </a:r>
            <a:endParaRPr lang="it-IT" dirty="0"/>
          </a:p>
        </p:txBody>
      </p:sp>
      <p:cxnSp>
        <p:nvCxnSpPr>
          <p:cNvPr id="28" name="Connettore 2 27"/>
          <p:cNvCxnSpPr/>
          <p:nvPr/>
        </p:nvCxnSpPr>
        <p:spPr>
          <a:xfrm>
            <a:off x="7066085" y="5713535"/>
            <a:ext cx="26376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asellaDiTesto 28"/>
          <p:cNvSpPr txBox="1"/>
          <p:nvPr/>
        </p:nvSpPr>
        <p:spPr>
          <a:xfrm>
            <a:off x="7156450" y="5702300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0</a:t>
            </a:r>
            <a:endParaRPr lang="it-IT" dirty="0"/>
          </a:p>
        </p:txBody>
      </p:sp>
      <p:sp>
        <p:nvSpPr>
          <p:cNvPr id="30" name="CasellaDiTesto 29"/>
          <p:cNvSpPr txBox="1"/>
          <p:nvPr/>
        </p:nvSpPr>
        <p:spPr>
          <a:xfrm>
            <a:off x="7397750" y="5702300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1</a:t>
            </a:r>
            <a:endParaRPr lang="it-IT" dirty="0"/>
          </a:p>
        </p:txBody>
      </p:sp>
      <p:sp>
        <p:nvSpPr>
          <p:cNvPr id="31" name="CasellaDiTesto 30"/>
          <p:cNvSpPr txBox="1"/>
          <p:nvPr/>
        </p:nvSpPr>
        <p:spPr>
          <a:xfrm>
            <a:off x="7645400" y="5702300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2</a:t>
            </a:r>
            <a:endParaRPr lang="it-IT" dirty="0"/>
          </a:p>
        </p:txBody>
      </p:sp>
      <p:sp>
        <p:nvSpPr>
          <p:cNvPr id="32" name="CasellaDiTesto 31"/>
          <p:cNvSpPr txBox="1"/>
          <p:nvPr/>
        </p:nvSpPr>
        <p:spPr>
          <a:xfrm>
            <a:off x="7886700" y="5702300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3</a:t>
            </a:r>
            <a:endParaRPr lang="it-IT" dirty="0"/>
          </a:p>
        </p:txBody>
      </p:sp>
      <p:sp>
        <p:nvSpPr>
          <p:cNvPr id="33" name="CasellaDiTesto 32"/>
          <p:cNvSpPr txBox="1"/>
          <p:nvPr/>
        </p:nvSpPr>
        <p:spPr>
          <a:xfrm>
            <a:off x="8115300" y="5702300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4</a:t>
            </a:r>
            <a:endParaRPr lang="it-IT" dirty="0"/>
          </a:p>
        </p:txBody>
      </p:sp>
      <p:sp>
        <p:nvSpPr>
          <p:cNvPr id="34" name="CasellaDiTesto 33"/>
          <p:cNvSpPr txBox="1"/>
          <p:nvPr/>
        </p:nvSpPr>
        <p:spPr>
          <a:xfrm>
            <a:off x="8362950" y="5702300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5</a:t>
            </a:r>
            <a:endParaRPr lang="it-IT" dirty="0"/>
          </a:p>
        </p:txBody>
      </p:sp>
      <p:sp>
        <p:nvSpPr>
          <p:cNvPr id="35" name="CasellaDiTesto 34"/>
          <p:cNvSpPr txBox="1"/>
          <p:nvPr/>
        </p:nvSpPr>
        <p:spPr>
          <a:xfrm>
            <a:off x="8604250" y="5702300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6</a:t>
            </a:r>
            <a:endParaRPr lang="it-IT" dirty="0"/>
          </a:p>
        </p:txBody>
      </p:sp>
      <p:sp>
        <p:nvSpPr>
          <p:cNvPr id="36" name="CasellaDiTesto 35"/>
          <p:cNvSpPr txBox="1"/>
          <p:nvPr/>
        </p:nvSpPr>
        <p:spPr>
          <a:xfrm>
            <a:off x="9226550" y="5905500"/>
            <a:ext cx="4716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time</a:t>
            </a:r>
            <a:endParaRPr lang="it-IT" dirty="0"/>
          </a:p>
        </p:txBody>
      </p:sp>
      <p:cxnSp>
        <p:nvCxnSpPr>
          <p:cNvPr id="37" name="Connettore 2 36"/>
          <p:cNvCxnSpPr/>
          <p:nvPr/>
        </p:nvCxnSpPr>
        <p:spPr>
          <a:xfrm flipV="1">
            <a:off x="7531894" y="5276850"/>
            <a:ext cx="0" cy="4230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CasellaDiTesto 37"/>
          <p:cNvSpPr txBox="1"/>
          <p:nvPr/>
        </p:nvSpPr>
        <p:spPr>
          <a:xfrm>
            <a:off x="7352506" y="5033168"/>
            <a:ext cx="3433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p1</a:t>
            </a:r>
            <a:endParaRPr lang="it-IT" dirty="0"/>
          </a:p>
        </p:txBody>
      </p:sp>
      <p:cxnSp>
        <p:nvCxnSpPr>
          <p:cNvPr id="39" name="Connettore 2 38"/>
          <p:cNvCxnSpPr/>
          <p:nvPr/>
        </p:nvCxnSpPr>
        <p:spPr>
          <a:xfrm flipV="1">
            <a:off x="7758907" y="5291138"/>
            <a:ext cx="0" cy="4230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CasellaDiTesto 39"/>
          <p:cNvSpPr txBox="1"/>
          <p:nvPr/>
        </p:nvSpPr>
        <p:spPr>
          <a:xfrm>
            <a:off x="7579519" y="5047456"/>
            <a:ext cx="3433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p2</a:t>
            </a:r>
            <a:endParaRPr lang="it-IT" dirty="0"/>
          </a:p>
        </p:txBody>
      </p:sp>
      <p:cxnSp>
        <p:nvCxnSpPr>
          <p:cNvPr id="41" name="Connettore 2 40"/>
          <p:cNvCxnSpPr/>
          <p:nvPr/>
        </p:nvCxnSpPr>
        <p:spPr>
          <a:xfrm flipV="1">
            <a:off x="8005763" y="5287963"/>
            <a:ext cx="0" cy="4230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CasellaDiTesto 41"/>
          <p:cNvSpPr txBox="1"/>
          <p:nvPr/>
        </p:nvSpPr>
        <p:spPr>
          <a:xfrm>
            <a:off x="7826375" y="5044281"/>
            <a:ext cx="3433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p3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370044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FA7285F-D787-447D-B359-7021C3EEF8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AF887-6057-4D30-A1DD-E59DF7CB61A4}" type="datetime1">
              <a:rPr lang="en-US" altLang="it-IT"/>
              <a:pPr/>
              <a:t>2/15/2022</a:t>
            </a:fld>
            <a:endParaRPr lang="en-US" altLang="zh-TW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A3E1A56-5171-44DA-9B0D-179AB1D62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C3FAC-2B76-4656-9AAB-45688DC4F6B9}" type="slidenum">
              <a:rPr lang="zh-TW" altLang="en-US"/>
              <a:pPr/>
              <a:t>94</a:t>
            </a:fld>
            <a:endParaRPr lang="en-US" altLang="zh-TW"/>
          </a:p>
        </p:txBody>
      </p:sp>
      <p:sp>
        <p:nvSpPr>
          <p:cNvPr id="165890" name="Rectangle 2">
            <a:extLst>
              <a:ext uri="{FF2B5EF4-FFF2-40B4-BE49-F238E27FC236}">
                <a16:creationId xmlns:a16="http://schemas.microsoft.com/office/drawing/2014/main" id="{A30964A8-3BF0-4D9C-88E6-85F5BDB252D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53562" y="1077302"/>
            <a:ext cx="10515600" cy="1325563"/>
          </a:xfrm>
        </p:spPr>
        <p:txBody>
          <a:bodyPr>
            <a:normAutofit/>
          </a:bodyPr>
          <a:lstStyle/>
          <a:p>
            <a:r>
              <a:rPr lang="it-IT" altLang="zh-TW" sz="3200" b="1" cap="small" dirty="0">
                <a:latin typeface="+mn-lt"/>
                <a:ea typeface="+mn-ea"/>
                <a:cs typeface="+mn-cs"/>
              </a:rPr>
              <a:t>FORK – JOIN_NONE</a:t>
            </a:r>
            <a:endParaRPr lang="zh-TW" altLang="en-US" sz="3200" b="1" cap="small" dirty="0">
              <a:latin typeface="+mn-lt"/>
              <a:ea typeface="+mn-ea"/>
              <a:cs typeface="+mn-cs"/>
            </a:endParaRPr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DB381FF9-98E2-4684-B8C8-C22BC166FC61}"/>
              </a:ext>
            </a:extLst>
          </p:cNvPr>
          <p:cNvSpPr txBox="1">
            <a:spLocks/>
          </p:cNvSpPr>
          <p:nvPr/>
        </p:nvSpPr>
        <p:spPr>
          <a:xfrm>
            <a:off x="373453" y="475750"/>
            <a:ext cx="6617282" cy="5882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 err="1"/>
              <a:t>Verification</a:t>
            </a:r>
            <a:r>
              <a:rPr lang="it-IT" altLang="it-IT" sz="3200" b="1" cap="small" dirty="0"/>
              <a:t> con il (System)</a:t>
            </a:r>
            <a:r>
              <a:rPr lang="it-IT" altLang="it-IT" sz="3200" b="1" cap="small" dirty="0" err="1"/>
              <a:t>Verilog</a:t>
            </a:r>
            <a:endParaRPr lang="it-IT" altLang="it-IT" sz="4400" b="1" cap="small" dirty="0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692" y="2063578"/>
            <a:ext cx="11309752" cy="2836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462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07653B33DB2A94DA2E1FEEF1B172D13" ma:contentTypeVersion="3" ma:contentTypeDescription="Create a new document." ma:contentTypeScope="" ma:versionID="99d5ef91869200ab1850f9f4206551c8">
  <xsd:schema xmlns:xsd="http://www.w3.org/2001/XMLSchema" xmlns:xs="http://www.w3.org/2001/XMLSchema" xmlns:p="http://schemas.microsoft.com/office/2006/metadata/properties" xmlns:ns3="24d99338-11cc-44f8-8f48-f61cd8361256" targetNamespace="http://schemas.microsoft.com/office/2006/metadata/properties" ma:root="true" ma:fieldsID="18af731c24a3739bdcb3ed96e8ed0cc3" ns3:_="">
    <xsd:import namespace="24d99338-11cc-44f8-8f48-f61cd8361256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4d99338-11cc-44f8-8f48-f61cd8361256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F0B06A5-E247-4A84-9EDC-D03907B3AB9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4d99338-11cc-44f8-8f48-f61cd836125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EBAAC72-FF4B-42B5-84C3-902B00340D75}">
  <ds:schemaRefs>
    <ds:schemaRef ds:uri="http://schemas.microsoft.com/office/2006/documentManagement/types"/>
    <ds:schemaRef ds:uri="http://purl.org/dc/elements/1.1/"/>
    <ds:schemaRef ds:uri="http://purl.org/dc/terms/"/>
    <ds:schemaRef ds:uri="http://purl.org/dc/dcmitype/"/>
    <ds:schemaRef ds:uri="http://www.w3.org/XML/1998/namespace"/>
    <ds:schemaRef ds:uri="http://schemas.microsoft.com/office/infopath/2007/PartnerControls"/>
    <ds:schemaRef ds:uri="http://schemas.openxmlformats.org/package/2006/metadata/core-properties"/>
    <ds:schemaRef ds:uri="24d99338-11cc-44f8-8f48-f61cd8361256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2A179D2F-8A77-4393-A851-400D6867B57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15636</TotalTime>
  <Words>5922</Words>
  <Application>Microsoft Office PowerPoint</Application>
  <PresentationFormat>Widescreen</PresentationFormat>
  <Paragraphs>671</Paragraphs>
  <Slides>94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94</vt:i4>
      </vt:variant>
    </vt:vector>
  </HeadingPairs>
  <TitlesOfParts>
    <vt:vector size="104" baseType="lpstr">
      <vt:lpstr>Arial</vt:lpstr>
      <vt:lpstr>Arial Black</vt:lpstr>
      <vt:lpstr>Arial Unicode MS</vt:lpstr>
      <vt:lpstr>Calibri</vt:lpstr>
      <vt:lpstr>Calibri Light</vt:lpstr>
      <vt:lpstr>Comic Sans MS</vt:lpstr>
      <vt:lpstr>Consolas</vt:lpstr>
      <vt:lpstr>Roboto</vt:lpstr>
      <vt:lpstr>Wingdings</vt:lpstr>
      <vt:lpstr>Tema di Office</vt:lpstr>
      <vt:lpstr>(System) Verilog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Open Vivado!</vt:lpstr>
      <vt:lpstr>PowerPoint Presentation</vt:lpstr>
      <vt:lpstr>PowerPoint Presentation</vt:lpstr>
      <vt:lpstr>PowerPoint Presentation</vt:lpstr>
      <vt:lpstr>Open Vivado!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Open Vivado!</vt:lpstr>
      <vt:lpstr>PowerPoint Presentation</vt:lpstr>
      <vt:lpstr>ChipScope</vt:lpstr>
      <vt:lpstr>PowerPoint Presentation</vt:lpstr>
      <vt:lpstr>Internal Logic Analyzer ILA</vt:lpstr>
      <vt:lpstr>Internal Logic Analyzer ILA</vt:lpstr>
      <vt:lpstr>PowerPoint Presentation</vt:lpstr>
      <vt:lpstr>PowerPoint Presentation</vt:lpstr>
      <vt:lpstr>Open Vivado!</vt:lpstr>
      <vt:lpstr>Open Vivado!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Open Vivado!</vt:lpstr>
      <vt:lpstr>Task Automatic e Static</vt:lpstr>
      <vt:lpstr>Task Automatic e Static</vt:lpstr>
      <vt:lpstr>Task Automatic e Static</vt:lpstr>
      <vt:lpstr>Task Automatic e Static</vt:lpstr>
      <vt:lpstr>Task Globali</vt:lpstr>
      <vt:lpstr>Task  o Function???</vt:lpstr>
      <vt:lpstr>PowerPoint Presentation</vt:lpstr>
      <vt:lpstr>Open Vivado!</vt:lpstr>
      <vt:lpstr>Finite State Machine  (FSM)</vt:lpstr>
      <vt:lpstr>Finite State Machine </vt:lpstr>
      <vt:lpstr>Finite State Machine  (FSM)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Per approfondire</vt:lpstr>
      <vt:lpstr>Backup slides</vt:lpstr>
      <vt:lpstr>PowerPoint Presentation</vt:lpstr>
      <vt:lpstr>PowerPoint Presentation</vt:lpstr>
      <vt:lpstr>Duplicated [448][26]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FORK – JOIN</vt:lpstr>
      <vt:lpstr>FORK – JOIN</vt:lpstr>
      <vt:lpstr>FORK – JOIN_NONE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System Verilog</dc:title>
  <dc:creator>Gabriele Balbi</dc:creator>
  <cp:lastModifiedBy>Gabriele Balbi</cp:lastModifiedBy>
  <cp:revision>97</cp:revision>
  <dcterms:created xsi:type="dcterms:W3CDTF">2021-12-03T14:28:46Z</dcterms:created>
  <dcterms:modified xsi:type="dcterms:W3CDTF">2022-02-17T05:33:12Z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0x010100607653B33DB2A94DA2E1FEEF1B172D13</vt:lpwstr>
  </property>
</Properties>
</file>